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3" r:id="rId5"/>
  </p:sldMasterIdLst>
  <p:notesMasterIdLst>
    <p:notesMasterId r:id="rId38"/>
  </p:notesMasterIdLst>
  <p:sldIdLst>
    <p:sldId id="11044" r:id="rId6"/>
    <p:sldId id="11074" r:id="rId7"/>
    <p:sldId id="11056" r:id="rId8"/>
    <p:sldId id="11075" r:id="rId9"/>
    <p:sldId id="11073" r:id="rId10"/>
    <p:sldId id="11070" r:id="rId11"/>
    <p:sldId id="11059" r:id="rId12"/>
    <p:sldId id="11057" r:id="rId13"/>
    <p:sldId id="11058" r:id="rId14"/>
    <p:sldId id="11060" r:id="rId15"/>
    <p:sldId id="11072" r:id="rId16"/>
    <p:sldId id="11051" r:id="rId17"/>
    <p:sldId id="11064" r:id="rId18"/>
    <p:sldId id="11065" r:id="rId19"/>
    <p:sldId id="11067" r:id="rId20"/>
    <p:sldId id="11068" r:id="rId21"/>
    <p:sldId id="265" r:id="rId22"/>
    <p:sldId id="276" r:id="rId23"/>
    <p:sldId id="11069" r:id="rId24"/>
    <p:sldId id="257" r:id="rId25"/>
    <p:sldId id="269" r:id="rId26"/>
    <p:sldId id="270" r:id="rId27"/>
    <p:sldId id="259" r:id="rId28"/>
    <p:sldId id="271" r:id="rId29"/>
    <p:sldId id="272" r:id="rId30"/>
    <p:sldId id="260" r:id="rId31"/>
    <p:sldId id="273" r:id="rId32"/>
    <p:sldId id="264" r:id="rId33"/>
    <p:sldId id="11053" r:id="rId34"/>
    <p:sldId id="11050" r:id="rId35"/>
    <p:sldId id="1100" r:id="rId36"/>
    <p:sldId id="1102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1854B1F-0461-41DA-84B3-959995B5AC71}" v="7" dt="2026-03-20T16:26:36.677"/>
    <p1510:client id="{C461BAE8-6BB3-43FC-85B4-3B8D72D33125}" v="27" dt="2026-03-20T16:14:32.3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presProps" Target="presProps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microsoft.com/office/2016/11/relationships/changesInfo" Target="changesInfos/changesInfo1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oonawala, Naqiya" userId="S::choonan@mskcc.org::c69efc89-5a60-4c09-92bf-0fef9cde0a91" providerId="AD" clId="Web-{C1854B1F-0461-41DA-84B3-959995B5AC71}"/>
    <pc:docChg chg="modSld">
      <pc:chgData name="Choonawala, Naqiya" userId="S::choonan@mskcc.org::c69efc89-5a60-4c09-92bf-0fef9cde0a91" providerId="AD" clId="Web-{C1854B1F-0461-41DA-84B3-959995B5AC71}" dt="2026-03-20T16:26:36.677" v="5" actId="1076"/>
      <pc:docMkLst>
        <pc:docMk/>
      </pc:docMkLst>
      <pc:sldChg chg="addSp modSp">
        <pc:chgData name="Choonawala, Naqiya" userId="S::choonan@mskcc.org::c69efc89-5a60-4c09-92bf-0fef9cde0a91" providerId="AD" clId="Web-{C1854B1F-0461-41DA-84B3-959995B5AC71}" dt="2026-03-20T16:26:36.677" v="5" actId="1076"/>
        <pc:sldMkLst>
          <pc:docMk/>
          <pc:sldMk cId="3583735967" sldId="11044"/>
        </pc:sldMkLst>
        <pc:picChg chg="add mod">
          <ac:chgData name="Choonawala, Naqiya" userId="S::choonan@mskcc.org::c69efc89-5a60-4c09-92bf-0fef9cde0a91" providerId="AD" clId="Web-{C1854B1F-0461-41DA-84B3-959995B5AC71}" dt="2026-03-20T16:26:36.677" v="5" actId="1076"/>
          <ac:picMkLst>
            <pc:docMk/>
            <pc:sldMk cId="3583735967" sldId="11044"/>
            <ac:picMk id="2" creationId="{0251915E-950F-83C0-9A2B-5253281EB156}"/>
          </ac:picMkLst>
        </pc:picChg>
      </pc:sldChg>
    </pc:docChg>
  </pc:docChgLst>
  <pc:docChgLst>
    <pc:chgData name="Choonawala, Naqiya" userId="S::choonan@mskcc.org::c69efc89-5a60-4c09-92bf-0fef9cde0a91" providerId="AD" clId="Web-{C461BAE8-6BB3-43FC-85B4-3B8D72D33125}"/>
    <pc:docChg chg="modSld">
      <pc:chgData name="Choonawala, Naqiya" userId="S::choonan@mskcc.org::c69efc89-5a60-4c09-92bf-0fef9cde0a91" providerId="AD" clId="Web-{C461BAE8-6BB3-43FC-85B4-3B8D72D33125}" dt="2026-03-20T16:14:32.398" v="29" actId="20577"/>
      <pc:docMkLst>
        <pc:docMk/>
      </pc:docMkLst>
      <pc:sldChg chg="modSp">
        <pc:chgData name="Choonawala, Naqiya" userId="S::choonan@mskcc.org::c69efc89-5a60-4c09-92bf-0fef9cde0a91" providerId="AD" clId="Web-{C461BAE8-6BB3-43FC-85B4-3B8D72D33125}" dt="2026-03-20T16:14:32.398" v="29" actId="20577"/>
        <pc:sldMkLst>
          <pc:docMk/>
          <pc:sldMk cId="3583735967" sldId="11044"/>
        </pc:sldMkLst>
        <pc:spChg chg="mod">
          <ac:chgData name="Choonawala, Naqiya" userId="S::choonan@mskcc.org::c69efc89-5a60-4c09-92bf-0fef9cde0a91" providerId="AD" clId="Web-{C461BAE8-6BB3-43FC-85B4-3B8D72D33125}" dt="2026-03-20T16:14:32.398" v="29" actId="20577"/>
          <ac:spMkLst>
            <pc:docMk/>
            <pc:sldMk cId="3583735967" sldId="11044"/>
            <ac:spMk id="3" creationId="{076CF193-54E8-C14F-D5F2-620D39B124E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D10F10-03CC-4A1B-8A94-675EFF5B1352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7E0CEA-B2D0-4E12-978E-8EF7657D0A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851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7E0CEA-B2D0-4E12-978E-8EF7657D0A9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4779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83FEC9-E9FA-4505-8792-09042B54DE0C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83FEC9-E9FA-4505-8792-09042B54DE0C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>
            <a:extLst>
              <a:ext uri="{FF2B5EF4-FFF2-40B4-BE49-F238E27FC236}">
                <a16:creationId xmlns:a16="http://schemas.microsoft.com/office/drawing/2014/main" id="{9B41AD2B-5508-CBAF-F079-8C38EFA2A8F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>
            <a:extLst>
              <a:ext uri="{FF2B5EF4-FFF2-40B4-BE49-F238E27FC236}">
                <a16:creationId xmlns:a16="http://schemas.microsoft.com/office/drawing/2014/main" id="{89BA18E9-1D03-F448-0344-1A839CD0E01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20484" name="Slide Number Placeholder 3">
            <a:extLst>
              <a:ext uri="{FF2B5EF4-FFF2-40B4-BE49-F238E27FC236}">
                <a16:creationId xmlns:a16="http://schemas.microsoft.com/office/drawing/2014/main" id="{2A72E92D-55B0-3EFD-794A-96C94F5C9E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ndalus" pitchFamily="2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ndalus" pitchFamily="2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ndalus" pitchFamily="2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ndalus" pitchFamily="2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ndalus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alus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alus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alus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alus" pitchFamily="2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95B28ECA-B0AE-0F40-A893-3D9FFFBBCAD2}" type="slidenum">
              <a:rPr lang="en-US" altLang="en-US" sz="1200"/>
              <a:pPr eaLnBrk="1" hangingPunct="1"/>
              <a:t>20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>
            <a:extLst>
              <a:ext uri="{FF2B5EF4-FFF2-40B4-BE49-F238E27FC236}">
                <a16:creationId xmlns:a16="http://schemas.microsoft.com/office/drawing/2014/main" id="{2031BEEF-D971-CAAE-39ED-ACF6362F828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>
            <a:extLst>
              <a:ext uri="{FF2B5EF4-FFF2-40B4-BE49-F238E27FC236}">
                <a16:creationId xmlns:a16="http://schemas.microsoft.com/office/drawing/2014/main" id="{73D69218-E9CA-46B0-682E-8EFB5F721BF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26628" name="Slide Number Placeholder 3">
            <a:extLst>
              <a:ext uri="{FF2B5EF4-FFF2-40B4-BE49-F238E27FC236}">
                <a16:creationId xmlns:a16="http://schemas.microsoft.com/office/drawing/2014/main" id="{D82C50E3-A804-9FDC-43E1-41EEC14503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ndalus" pitchFamily="2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ndalus" pitchFamily="2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ndalus" pitchFamily="2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ndalus" pitchFamily="2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ndalus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alus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alus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alus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alus" pitchFamily="2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8340445-1DBE-2842-9CB7-BFD0AF8FF090}" type="slidenum">
              <a:rPr lang="en-US" altLang="en-US" sz="1200"/>
              <a:pPr eaLnBrk="1" hangingPunct="1"/>
              <a:t>23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>
            <a:extLst>
              <a:ext uri="{FF2B5EF4-FFF2-40B4-BE49-F238E27FC236}">
                <a16:creationId xmlns:a16="http://schemas.microsoft.com/office/drawing/2014/main" id="{0415BC7C-E078-A285-3562-C636674DE9A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>
            <a:extLst>
              <a:ext uri="{FF2B5EF4-FFF2-40B4-BE49-F238E27FC236}">
                <a16:creationId xmlns:a16="http://schemas.microsoft.com/office/drawing/2014/main" id="{53DB952A-14A7-6551-8E37-59922083B0B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30724" name="Slide Number Placeholder 3">
            <a:extLst>
              <a:ext uri="{FF2B5EF4-FFF2-40B4-BE49-F238E27FC236}">
                <a16:creationId xmlns:a16="http://schemas.microsoft.com/office/drawing/2014/main" id="{AFA16875-19AB-19DA-D280-0E9C11F609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ndalus" pitchFamily="2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ndalus" pitchFamily="2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ndalus" pitchFamily="2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ndalus" pitchFamily="2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ndalus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alus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alus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alus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alus" pitchFamily="2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514EFBFC-B87D-F44A-9B32-1104063ABD59}" type="slidenum">
              <a:rPr lang="en-US" altLang="en-US" sz="1200"/>
              <a:pPr eaLnBrk="1" hangingPunct="1"/>
              <a:t>26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>
            <a:extLst>
              <a:ext uri="{FF2B5EF4-FFF2-40B4-BE49-F238E27FC236}">
                <a16:creationId xmlns:a16="http://schemas.microsoft.com/office/drawing/2014/main" id="{4D156592-7747-6974-0E03-5B73C62788D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Notes Placeholder 2">
            <a:extLst>
              <a:ext uri="{FF2B5EF4-FFF2-40B4-BE49-F238E27FC236}">
                <a16:creationId xmlns:a16="http://schemas.microsoft.com/office/drawing/2014/main" id="{4E5B4FFC-6033-F96E-16BD-C0D936C09E8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46084" name="Slide Number Placeholder 3">
            <a:extLst>
              <a:ext uri="{FF2B5EF4-FFF2-40B4-BE49-F238E27FC236}">
                <a16:creationId xmlns:a16="http://schemas.microsoft.com/office/drawing/2014/main" id="{019A6DFE-72FD-66A3-5D6A-9D4F36BABF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ndalus" pitchFamily="2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ndalus" pitchFamily="2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ndalus" pitchFamily="2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ndalus" pitchFamily="2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ndalus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alus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alus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alus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dalus" pitchFamily="2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F9D6E67-626C-234B-AA80-4F8CFF14D4B5}" type="slidenum">
              <a:rPr lang="en-US" altLang="en-US" sz="1200"/>
              <a:pPr eaLnBrk="1" hangingPunct="1"/>
              <a:t>28</a:t>
            </a:fld>
            <a:endParaRPr lang="en-US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88E1A-D53A-4E00-820D-684ECE8406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AD9329-E84D-47E1-8E72-A8AB0B0A95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14D120-8274-4855-9D5B-E6C9A82229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A197C-7C12-4C6C-A50E-85A214CC6062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5EC7AD-72E0-4B4B-8F8F-F082EAC71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D176AE-E7AD-4946-ABF0-35C220C50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FB479F-ED85-43AE-BF6B-CFFD5A6C5B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343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DA7AC-F6F2-403D-9131-CD965545B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D7B90-68E8-4CD1-BC1C-B0D132CB1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932462-C3A8-462E-8B4E-07DFCA6943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A197C-7C12-4C6C-A50E-85A214CC6062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DFE426-4740-45E6-9C56-0B7FB64E3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9204BF-C159-4376-AE21-B6BC4996E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FB479F-ED85-43AE-BF6B-CFFD5A6C5B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882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5E7B9-C55D-449B-A527-B3A8663FB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479E33-4D74-4A55-BDF0-B14B03B79B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FDD3CF-2007-478A-9F4B-E3E0219039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A197C-7C12-4C6C-A50E-85A214CC6062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69C39F-6774-49AE-A2A9-99C8BAD30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16E543-40BC-4DB3-A0FD-060217DE3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FB479F-ED85-43AE-BF6B-CFFD5A6C5B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939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0B206-955A-4712-A328-FAD553A17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A28800-56D4-41E3-A8EE-D1C6262F78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E9396E-C658-4062-8AE5-FA5FA7667F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6666BC-29A5-4A89-B84E-1FFE2E60E5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A197C-7C12-4C6C-A50E-85A214CC6062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EC5ED1-DF1E-4A75-BC74-CE89F20E7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4A645B-68E5-4FC5-8629-F6692AAC8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FB479F-ED85-43AE-BF6B-CFFD5A6C5B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812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B38BE-EEFD-4875-A2A6-FDD13F6DB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C7976-46E0-4885-AB7A-588C1EB814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2C7B81-7FDE-434B-91DF-1939F2D4C1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DACA4A-FA37-4BC1-A3BF-0F8936C051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302E35-52D0-421F-9802-FECD39B19F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A89651-E18C-41ED-82DF-DA849D90E4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A197C-7C12-4C6C-A50E-85A214CC6062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2130971-00F1-4E68-B694-009F0BF23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D8C7BFF-1B6B-46B3-AE1F-36C46713D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FB479F-ED85-43AE-BF6B-CFFD5A6C5B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17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6066-A61F-4CD4-A1B6-CB21BD835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6EF9EA-35E0-43E1-A9B7-15E228AA40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A197C-7C12-4C6C-A50E-85A214CC6062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7B76B6-9767-4A75-B3B5-37D125966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401203-23D7-4E9C-B727-BAFA52916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FB479F-ED85-43AE-BF6B-CFFD5A6C5B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98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2695F6-5752-4A25-831B-9A47943D4F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A197C-7C12-4C6C-A50E-85A214CC6062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76A295-5B12-42DA-81D3-C61E3F0A2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4256FC-6392-4C19-A02F-3D186AE2C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FB479F-ED85-43AE-BF6B-CFFD5A6C5B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060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FF7D9-E77A-4C65-8921-7E192DA55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8ED21A-4A45-44C0-9CE2-E45F17BB40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9CE185-CDB8-4ACD-A1EB-EF80254456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97C891-0BFB-4027-ADE7-E66946A99B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A197C-7C12-4C6C-A50E-85A214CC6062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CC78AF-FE05-4E2F-AC9A-008B13294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8A8544-BE9A-4134-ACE4-507F22643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FB479F-ED85-43AE-BF6B-CFFD5A6C5B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426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C1C74-7004-427A-A543-C82D47930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59C89D-7D81-4E9A-85DF-957FB1431E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5D16C0-D516-45F7-8BC4-3507C943C6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87ED0D-F7CA-47C2-BA19-F701517F46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A197C-7C12-4C6C-A50E-85A214CC6062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B8AFC5-C395-4EB6-877F-F468FFD23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B610F3-6AB5-484A-A713-034304DBF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FB479F-ED85-43AE-BF6B-CFFD5A6C5B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523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54AC1-1CB5-447D-8504-001E5E244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E8B0BE-0934-484C-8A7D-DCFA699F34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B1053A-0B50-436C-B015-8189CE40AF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A197C-7C12-4C6C-A50E-85A214CC6062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385769-33CC-4D5A-A8B1-CA7D50273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9D64DB-1903-4129-9109-EE34D0CF7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FB479F-ED85-43AE-BF6B-CFFD5A6C5B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739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E72E44D-401B-46F6-9E90-8431A43CAA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226E5B-3E62-4F2E-9194-078E6B8C86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48976A-7297-42A4-B43D-47CFFFDB9E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A197C-7C12-4C6C-A50E-85A214CC6062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87F09E-1B08-41FB-A50D-B6664EE3F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8D026D-A43E-4292-8BFE-20491D672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FB479F-ED85-43AE-BF6B-CFFD5A6C5B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7029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C5E47407-2EC8-524C-85CD-E0BC1A1C8F1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66894" y="6238361"/>
            <a:ext cx="2347705" cy="49481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04825" y="1920241"/>
            <a:ext cx="7419975" cy="1508760"/>
          </a:xfrm>
        </p:spPr>
        <p:txBody>
          <a:bodyPr vert="horz" anchor="t"/>
          <a:lstStyle>
            <a:lvl1pPr algn="l">
              <a:defRPr sz="48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add </a:t>
            </a:r>
            <a:br>
              <a:rPr lang="en-US"/>
            </a:br>
            <a:r>
              <a:rPr lang="en-US"/>
              <a:t>presentation 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DA2E778-C602-5B40-8E0C-1BAE808E369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4825" y="4389120"/>
            <a:ext cx="3505201" cy="457200"/>
          </a:xfr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  <a:lvl2pPr marL="0" indent="0">
              <a:buNone/>
              <a:defRPr sz="1800">
                <a:solidFill>
                  <a:schemeClr val="accent2"/>
                </a:solidFill>
              </a:defRPr>
            </a:lvl2pPr>
            <a:lvl3pPr>
              <a:defRPr sz="1800">
                <a:solidFill>
                  <a:schemeClr val="accent2"/>
                </a:solidFill>
              </a:defRPr>
            </a:lvl3pPr>
            <a:lvl4pPr>
              <a:defRPr sz="1800">
                <a:solidFill>
                  <a:schemeClr val="accent2"/>
                </a:solidFill>
              </a:defRPr>
            </a:lvl4pPr>
            <a:lvl5pP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Month 00, 20XX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5A9A0FEB-2318-1E41-A04B-A702497639C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4823" y="3566160"/>
            <a:ext cx="7419975" cy="549249"/>
          </a:xfrm>
        </p:spPr>
        <p:txBody>
          <a:bodyPr/>
          <a:lstStyle>
            <a:lvl1pPr>
              <a:defRPr sz="3200">
                <a:solidFill>
                  <a:schemeClr val="accent1"/>
                </a:solidFill>
              </a:defRPr>
            </a:lvl1pPr>
            <a:lvl2pPr marL="0" indent="0">
              <a:buNone/>
              <a:defRPr sz="1800">
                <a:solidFill>
                  <a:schemeClr val="accent2"/>
                </a:solidFill>
              </a:defRPr>
            </a:lvl2pPr>
            <a:lvl3pPr>
              <a:defRPr sz="1800">
                <a:solidFill>
                  <a:schemeClr val="accent2"/>
                </a:solidFill>
              </a:defRPr>
            </a:lvl3pPr>
            <a:lvl4pPr>
              <a:defRPr sz="1800">
                <a:solidFill>
                  <a:schemeClr val="accent2"/>
                </a:solidFill>
              </a:defRPr>
            </a:lvl4pPr>
            <a:lvl5pP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add subtitle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60712B6-3AED-D544-981A-57D7BE0730D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11639" y="6121135"/>
            <a:ext cx="1813467" cy="612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30386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6D4DC-2C61-E84B-BADF-7DD41D5755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ABDDB8-7E46-B14A-82FA-1F6B795110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0FDB06-852C-BC41-B094-5D8C6764B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76A8-8757-AE49-BDE0-AED0B0D38DE3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9CD894-5CC7-364E-B566-105963A96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E2AAF8-D270-F145-AA1A-1CCC952E0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1217-07FC-C344-BF6F-3EFF2DC5BE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4046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633BF-23EF-9F49-BB2B-DF0D5C6BB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4DA98D-7C63-CB4E-891A-6A894027A6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F54B58-F343-C34D-AE41-791A2C890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76A8-8757-AE49-BDE0-AED0B0D38DE3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5264D-011D-A341-802E-5FC7D8768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EE6FEB-CFCD-864A-9FF0-01D84EAA4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1217-07FC-C344-BF6F-3EFF2DC5BE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4237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8C347-CA59-6849-9AF2-7BE1E78C8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ED529D-4F1E-5A48-AB0E-AB6B56031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C83686-2B17-2449-93D3-2F8C4474E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76A8-8757-AE49-BDE0-AED0B0D38DE3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1915BA-9583-C245-9098-114689787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336120-6936-AB44-8F26-AB3D02D18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1217-07FC-C344-BF6F-3EFF2DC5BE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0421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97EF7-9198-0549-98A7-019278D51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ACD54D-663B-834E-8990-77A5B24BD7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F26522-3A3D-7C4C-8DF9-98278AE902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C460F2-088D-444A-8539-810FF9945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76A8-8757-AE49-BDE0-AED0B0D38DE3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6FF84D-7012-6848-8C74-1CC5374E6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C2DD74-2737-9748-B9C8-3B9981282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1217-07FC-C344-BF6F-3EFF2DC5BE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665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2EC3D-CA9D-8448-88E4-F1F012551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E5990B-83CA-F842-B362-04D2928A59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DC9184-CA70-D74B-9711-9380D53DFE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3EAE4C-177F-8D46-B6DC-25FA4AEA0D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65335D-C201-7F49-9617-1B0803C72A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8DF6AE5-0D27-B34D-AF6F-280521672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76A8-8757-AE49-BDE0-AED0B0D38DE3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7D794B-3CDE-FF48-93CB-E63BCDEC2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3AF96D6-C9CB-484B-ACC1-79140304D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1217-07FC-C344-BF6F-3EFF2DC5BE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4843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04397-0C19-454A-9702-1EB1AD9F0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FC263C-3CA4-8543-BC4C-AE2535578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76A8-8757-AE49-BDE0-AED0B0D38DE3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14BAD4-D3BA-314A-8969-AA69C56B0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AB3339-0C05-584C-93AC-A7C164FCA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1217-07FC-C344-BF6F-3EFF2DC5BE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7765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AB6526-0964-6147-9EAD-9BC412262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76A8-8757-AE49-BDE0-AED0B0D38DE3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6FC94A-7C86-6646-812E-486710605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F06803-952E-F54C-9F8C-53C96E12B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1217-07FC-C344-BF6F-3EFF2DC5BE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420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DCE0F-BF5E-3E45-8505-475852347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384DD-D327-C14F-B5D5-6197AE9CF8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594376-0B33-5843-87A5-D054AA1F04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7B6355-65BC-5C47-A778-5F39577A0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76A8-8757-AE49-BDE0-AED0B0D38DE3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80D378-C5B2-9248-BD2D-E85CC1698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91A39C-59F6-7841-9811-965609538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1217-07FC-C344-BF6F-3EFF2DC5BE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6127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FCDE8-33DD-BE47-BB9C-FF1A292CF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80E7AE1-6CCC-AA4E-AB8E-7436D1DE42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96B139-E7B8-8040-A46D-1350F8B779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AE732A-5A55-D54B-BC55-517D93F89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76A8-8757-AE49-BDE0-AED0B0D38DE3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FC3F90-1E91-CC4B-A711-DD68F9DA6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67E5F2-5E43-4F41-902A-88287ABBA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1217-07FC-C344-BF6F-3EFF2DC5BE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1046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9E499-1D7C-E843-9F05-7EAC1FEFE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CA5021-4B1B-FA4F-8A2C-99393B3FA8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10A95-D44D-174A-B20A-F2292BA46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76A8-8757-AE49-BDE0-AED0B0D38DE3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90D180-0644-6742-BB10-A43BFC951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207B26-C5F8-224E-B768-72FA29A16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1217-07FC-C344-BF6F-3EFF2DC5BE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6485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5D50979-CA41-3943-B712-85B48060CE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2CD8A9-4233-A840-A472-224335F11E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1C2B6D-F2D6-764B-A0D8-AFF5C5BE8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76A8-8757-AE49-BDE0-AED0B0D38DE3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F284B2-2FCE-694A-872A-31468BFE3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CEF8C-F8FE-7645-8EB0-5BE3B8F91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1217-07FC-C344-BF6F-3EFF2DC5BE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62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sv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29DD5B-344D-4BF2-B1E2-2A67565E6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B54303-F829-4939-86C5-F748367EC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DF779F2-8459-D347-AC40-F5EB7313999E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166894" y="6238361"/>
            <a:ext cx="2347705" cy="49481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85BEF30-8A9E-9A4F-BFB0-72DAABF7CFD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11639" y="6121135"/>
            <a:ext cx="1813467" cy="612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2094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D30F50-E1DB-D445-B714-37057AF1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EE53D6-B340-8F48-9692-6E3085FB8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33630B-C916-B64F-8F73-495357F800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C076A8-8757-AE49-BDE0-AED0B0D38DE3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544062-DDA1-3047-8F57-E1E64C0523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A6C3D1-6AFA-B744-A5E4-D43E42FF73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F31217-07FC-C344-BF6F-3EFF2DC5BE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908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ommunity.cochrane.org/news/six-step-stakeholder-engagement-framework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FB33DC6A-1F1C-4A06-834E-CFF88F1C0B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7" name="Freeform: Shape 26">
            <a:extLst>
              <a:ext uri="{FF2B5EF4-FFF2-40B4-BE49-F238E27FC236}">
                <a16:creationId xmlns:a16="http://schemas.microsoft.com/office/drawing/2014/main" id="{0FE1D5CF-87B8-4A8A-AD3C-01D06A6076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6208641" cy="6858000"/>
          </a:xfrm>
          <a:custGeom>
            <a:avLst/>
            <a:gdLst>
              <a:gd name="connsiteX0" fmla="*/ 0 w 6208641"/>
              <a:gd name="connsiteY0" fmla="*/ 0 h 6858000"/>
              <a:gd name="connsiteX1" fmla="*/ 5464181 w 6208641"/>
              <a:gd name="connsiteY1" fmla="*/ 0 h 6858000"/>
              <a:gd name="connsiteX2" fmla="*/ 5538086 w 6208641"/>
              <a:gd name="connsiteY2" fmla="*/ 159684 h 6858000"/>
              <a:gd name="connsiteX3" fmla="*/ 6208641 w 6208641"/>
              <a:gd name="connsiteY3" fmla="*/ 3706589 h 6858000"/>
              <a:gd name="connsiteX4" fmla="*/ 5734754 w 6208641"/>
              <a:gd name="connsiteY4" fmla="*/ 6730443 h 6858000"/>
              <a:gd name="connsiteX5" fmla="*/ 5689361 w 6208641"/>
              <a:gd name="connsiteY5" fmla="*/ 6858000 h 6858000"/>
              <a:gd name="connsiteX6" fmla="*/ 0 w 620864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08641" h="6858000">
                <a:moveTo>
                  <a:pt x="0" y="0"/>
                </a:moveTo>
                <a:lnTo>
                  <a:pt x="5464181" y="0"/>
                </a:lnTo>
                <a:lnTo>
                  <a:pt x="5538086" y="159684"/>
                </a:lnTo>
                <a:cubicBezTo>
                  <a:pt x="5961440" y="1172168"/>
                  <a:pt x="6208641" y="2392735"/>
                  <a:pt x="6208641" y="3706589"/>
                </a:cubicBezTo>
                <a:cubicBezTo>
                  <a:pt x="6208641" y="4801467"/>
                  <a:pt x="6036974" y="5831563"/>
                  <a:pt x="5734754" y="6730443"/>
                </a:cubicBezTo>
                <a:lnTo>
                  <a:pt x="568936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9" name="Freeform: Shape 28">
            <a:extLst>
              <a:ext uri="{FF2B5EF4-FFF2-40B4-BE49-F238E27FC236}">
                <a16:creationId xmlns:a16="http://schemas.microsoft.com/office/drawing/2014/main" id="{60926200-45C2-41E9-839F-31CD5FE4C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203325" cy="6858000"/>
          </a:xfrm>
          <a:custGeom>
            <a:avLst/>
            <a:gdLst>
              <a:gd name="connsiteX0" fmla="*/ 0 w 6203325"/>
              <a:gd name="connsiteY0" fmla="*/ 0 h 6858000"/>
              <a:gd name="connsiteX1" fmla="*/ 5458865 w 6203325"/>
              <a:gd name="connsiteY1" fmla="*/ 0 h 6858000"/>
              <a:gd name="connsiteX2" fmla="*/ 5532770 w 6203325"/>
              <a:gd name="connsiteY2" fmla="*/ 159684 h 6858000"/>
              <a:gd name="connsiteX3" fmla="*/ 6203325 w 6203325"/>
              <a:gd name="connsiteY3" fmla="*/ 3706589 h 6858000"/>
              <a:gd name="connsiteX4" fmla="*/ 5729438 w 6203325"/>
              <a:gd name="connsiteY4" fmla="*/ 6730443 h 6858000"/>
              <a:gd name="connsiteX5" fmla="*/ 5684045 w 6203325"/>
              <a:gd name="connsiteY5" fmla="*/ 6858000 h 6858000"/>
              <a:gd name="connsiteX6" fmla="*/ 0 w 620332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03325" h="6858000">
                <a:moveTo>
                  <a:pt x="0" y="0"/>
                </a:moveTo>
                <a:lnTo>
                  <a:pt x="5458865" y="0"/>
                </a:lnTo>
                <a:lnTo>
                  <a:pt x="5532770" y="159684"/>
                </a:lnTo>
                <a:cubicBezTo>
                  <a:pt x="5956124" y="1172168"/>
                  <a:pt x="6203325" y="2392735"/>
                  <a:pt x="6203325" y="3706589"/>
                </a:cubicBezTo>
                <a:cubicBezTo>
                  <a:pt x="6203325" y="4801467"/>
                  <a:pt x="6031658" y="5831563"/>
                  <a:pt x="5729438" y="6730443"/>
                </a:cubicBezTo>
                <a:lnTo>
                  <a:pt x="5684045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76CF193-54E8-C14F-D5F2-620D39B124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3941" y="1106034"/>
            <a:ext cx="5852067" cy="3204134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3200">
                <a:latin typeface="Arial"/>
                <a:cs typeface="Arial"/>
              </a:rPr>
              <a:t>MSK Global Cancer Research and Training (GCRT) </a:t>
            </a:r>
            <a:b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>
                <a:latin typeface="Arial"/>
                <a:cs typeface="Arial"/>
              </a:rPr>
              <a:t>African Research Group for Oncology (ARGO)</a:t>
            </a:r>
            <a:b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b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2B03E1A-8AC6-4CFB-BBC0-46554D743F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93505" y="2742299"/>
            <a:ext cx="4708831" cy="158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098" y="4546920"/>
            <a:ext cx="5019074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49F8E5C-1791-A0E5-F3A6-3B4C88967CF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6693504" y="1132683"/>
            <a:ext cx="4708833" cy="994311"/>
          </a:xfrm>
          <a:prstGeom prst="rect">
            <a:avLst/>
          </a:prstGeom>
        </p:spPr>
      </p:pic>
      <p:pic>
        <p:nvPicPr>
          <p:cNvPr id="2" name="Picture 1" descr="A close-up of a logo&#10;&#10;AI-generated content may be incorrect.">
            <a:extLst>
              <a:ext uri="{FF2B5EF4-FFF2-40B4-BE49-F238E27FC236}">
                <a16:creationId xmlns:a16="http://schemas.microsoft.com/office/drawing/2014/main" id="{0251915E-950F-83C0-9A2B-5253281EB1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5851" y="4780934"/>
            <a:ext cx="3091544" cy="1608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735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FFF545-203A-AB25-B464-08E6D4454B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altLang="en-US" sz="4000" b="1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en-US" altLang="en-US" sz="4000" b="1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altLang="en-US" sz="4000" b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Ethics in Team Science Research and Responsible Conduct of Research</a:t>
            </a:r>
            <a:endParaRPr lang="en-US" sz="4000" b="1"/>
          </a:p>
        </p:txBody>
      </p:sp>
    </p:spTree>
    <p:extLst>
      <p:ext uri="{BB962C8B-B14F-4D97-AF65-F5344CB8AC3E}">
        <p14:creationId xmlns:p14="http://schemas.microsoft.com/office/powerpoint/2010/main" val="3461134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FEC5C-EAFE-D5CA-E178-122FE34BE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657" y="226785"/>
            <a:ext cx="10515600" cy="908504"/>
          </a:xfrm>
        </p:spPr>
        <p:txBody>
          <a:bodyPr>
            <a:normAutofit/>
          </a:bodyPr>
          <a:lstStyle/>
          <a:p>
            <a:r>
              <a:rPr lang="en-US" sz="3200" b="1"/>
              <a:t>Working with Research Constituents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1E365E-B51D-0828-CB01-07D132AE76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06287"/>
            <a:ext cx="10515600" cy="4870676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sz="7000" b="1"/>
              <a:t>Session learning objectives</a:t>
            </a:r>
          </a:p>
          <a:p>
            <a:pPr marL="0" indent="0">
              <a:buNone/>
            </a:pPr>
            <a:endParaRPr lang="en-US" sz="5500"/>
          </a:p>
          <a:p>
            <a:r>
              <a:rPr lang="en-US" sz="5500"/>
              <a:t>Learn strategies for identifying and engaging with research constituents </a:t>
            </a:r>
          </a:p>
          <a:p>
            <a:endParaRPr lang="en-US" sz="5500"/>
          </a:p>
          <a:p>
            <a:r>
              <a:rPr lang="en-US" sz="5500"/>
              <a:t>Describe the researcher’s responsibilities in protecting the research constituents</a:t>
            </a:r>
          </a:p>
          <a:p>
            <a:endParaRPr lang="en-US" sz="5500"/>
          </a:p>
          <a:p>
            <a:r>
              <a:rPr lang="en-US" sz="5500"/>
              <a:t>Understand the principles and requirements for conducting a patient-focused research</a:t>
            </a:r>
          </a:p>
          <a:p>
            <a:endParaRPr lang="en-US" sz="5500"/>
          </a:p>
          <a:p>
            <a:r>
              <a:rPr lang="en-US" sz="5500"/>
              <a:t>Understand the principles and requirement for conducting community-based participatory research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8913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15DAE-3F33-5DFA-6395-1599E2B07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07183"/>
          </a:xfrm>
        </p:spPr>
        <p:txBody>
          <a:bodyPr>
            <a:normAutofit/>
          </a:bodyPr>
          <a:lstStyle/>
          <a:p>
            <a:r>
              <a:rPr lang="en-US" altLang="en-US" sz="320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Session Learning Objectives</a:t>
            </a:r>
            <a:endParaRPr lang="en-US" sz="320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F45A459-795E-9E6A-B406-2562C486C7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7700" y="1383323"/>
            <a:ext cx="10896600" cy="5004655"/>
          </a:xfrm>
        </p:spPr>
        <p:txBody>
          <a:bodyPr>
            <a:normAutofit lnSpcReduction="10000"/>
          </a:bodyPr>
          <a:lstStyle/>
          <a:p>
            <a:r>
              <a:rPr lang="en-US"/>
              <a:t>The importance of ethics in team science research</a:t>
            </a:r>
          </a:p>
          <a:p>
            <a:pPr marL="0" indent="0">
              <a:buNone/>
            </a:pPr>
            <a:endParaRPr lang="en-US" sz="1400"/>
          </a:p>
          <a:p>
            <a:r>
              <a:rPr lang="en-US"/>
              <a:t>Ethical principles governing research involving human (and animal) subjects</a:t>
            </a:r>
          </a:p>
          <a:p>
            <a:endParaRPr lang="en-US" sz="1400"/>
          </a:p>
          <a:p>
            <a:r>
              <a:rPr lang="en-US"/>
              <a:t>Guidelines for ethical conduct of research</a:t>
            </a:r>
          </a:p>
          <a:p>
            <a:endParaRPr lang="en-US" sz="1400"/>
          </a:p>
          <a:p>
            <a:r>
              <a:rPr lang="en-US"/>
              <a:t>Compliance with ethical guidelines in team science research (local and international collaboration)</a:t>
            </a:r>
            <a:endParaRPr lang="en-US" sz="1400"/>
          </a:p>
          <a:p>
            <a:endParaRPr lang="en-US" sz="1200"/>
          </a:p>
          <a:p>
            <a:r>
              <a:rPr lang="en-US"/>
              <a:t>Mechanisms for obtaining ethical approval</a:t>
            </a:r>
          </a:p>
          <a:p>
            <a:pPr>
              <a:buNone/>
            </a:pPr>
            <a:endParaRPr lang="en-US" sz="1200"/>
          </a:p>
          <a:p>
            <a:r>
              <a:rPr lang="en-US"/>
              <a:t>Ethical Dilemmas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754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FEC5C-EAFE-D5CA-E178-122FE34BE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657" y="226785"/>
            <a:ext cx="10515600" cy="908504"/>
          </a:xfrm>
        </p:spPr>
        <p:txBody>
          <a:bodyPr>
            <a:normAutofit/>
          </a:bodyPr>
          <a:lstStyle/>
          <a:p>
            <a:r>
              <a:rPr lang="en-US" sz="3200" b="1"/>
              <a:t>Working with Research Constituents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1E365E-B51D-0828-CB01-07D132AE76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06287"/>
            <a:ext cx="10515600" cy="4870676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7000" b="1"/>
              <a:t>Session learning objectives</a:t>
            </a:r>
          </a:p>
          <a:p>
            <a:pPr marL="0" indent="0">
              <a:buNone/>
            </a:pPr>
            <a:endParaRPr lang="en-US" sz="5500"/>
          </a:p>
          <a:p>
            <a:r>
              <a:rPr lang="en-US" sz="5500"/>
              <a:t>Discuss the origins of ethics in research</a:t>
            </a:r>
          </a:p>
          <a:p>
            <a:endParaRPr lang="en-US" sz="5500"/>
          </a:p>
          <a:p>
            <a:r>
              <a:rPr lang="en-US" sz="5500"/>
              <a:t>Describe the researcher’s responsibilities in protecting the research constituents</a:t>
            </a:r>
          </a:p>
          <a:p>
            <a:endParaRPr lang="en-US" sz="5500"/>
          </a:p>
          <a:p>
            <a:r>
              <a:rPr lang="en-US" sz="5500"/>
              <a:t>Understand ethical responsibilities in team science</a:t>
            </a:r>
          </a:p>
          <a:p>
            <a:endParaRPr lang="en-US" sz="5500"/>
          </a:p>
          <a:p>
            <a:r>
              <a:rPr lang="en-US" sz="5500"/>
              <a:t>Case studies</a:t>
            </a:r>
          </a:p>
          <a:p>
            <a:endParaRPr lang="en-US" sz="5500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6578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095CB3-BD8B-367A-FADF-9D5A67820C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b="1"/>
          </a:p>
          <a:p>
            <a:pPr marL="0" indent="0" algn="ctr">
              <a:buNone/>
            </a:pPr>
            <a:endParaRPr lang="en-US" sz="4000" b="1"/>
          </a:p>
          <a:p>
            <a:pPr marL="0" indent="0" algn="ctr">
              <a:buNone/>
            </a:pPr>
            <a:r>
              <a:rPr lang="en-US" sz="4000" b="1"/>
              <a:t>Identifying and working with the research constituents</a:t>
            </a:r>
            <a:endParaRPr lang="en-US" sz="4000"/>
          </a:p>
        </p:txBody>
      </p:sp>
    </p:spTree>
    <p:extLst>
      <p:ext uri="{BB962C8B-B14F-4D97-AF65-F5344CB8AC3E}">
        <p14:creationId xmlns:p14="http://schemas.microsoft.com/office/powerpoint/2010/main" val="13696324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0618C-4D9B-01C6-7DAC-190EDA0FB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554" y="248138"/>
            <a:ext cx="10515600" cy="865798"/>
          </a:xfrm>
        </p:spPr>
        <p:txBody>
          <a:bodyPr>
            <a:normAutofit/>
          </a:bodyPr>
          <a:lstStyle/>
          <a:p>
            <a:r>
              <a:rPr lang="en-US" sz="3600" b="1"/>
              <a:t>Defining research constituents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365396-719B-3ACE-FAA8-016B2B6514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554" y="1113936"/>
            <a:ext cx="8258908" cy="5109919"/>
          </a:xfrm>
        </p:spPr>
        <p:txBody>
          <a:bodyPr>
            <a:normAutofit lnSpcReduction="10000"/>
          </a:bodyPr>
          <a:lstStyle/>
          <a:p>
            <a:r>
              <a:rPr lang="en-US"/>
              <a:t>An individual, group(s) or institution(s) with a </a:t>
            </a:r>
            <a:r>
              <a:rPr lang="en-US" b="1"/>
              <a:t>stake or interest in your research</a:t>
            </a:r>
          </a:p>
          <a:p>
            <a:endParaRPr lang="en-US" sz="1300"/>
          </a:p>
          <a:p>
            <a:r>
              <a:rPr lang="en-US"/>
              <a:t>Any individual, group(s) or organization(s) </a:t>
            </a:r>
            <a:r>
              <a:rPr lang="en-US" b="1"/>
              <a:t>that can affect or be affected by the results of your research</a:t>
            </a:r>
          </a:p>
          <a:p>
            <a:endParaRPr lang="en-US" sz="1300"/>
          </a:p>
          <a:p>
            <a:r>
              <a:rPr lang="en-US"/>
              <a:t>Other terms used to describe research constituents</a:t>
            </a:r>
          </a:p>
          <a:p>
            <a:pPr lvl="1"/>
            <a:r>
              <a:rPr lang="en-US"/>
              <a:t>Collaborators</a:t>
            </a:r>
          </a:p>
          <a:p>
            <a:pPr lvl="1"/>
            <a:r>
              <a:rPr lang="en-US"/>
              <a:t>Stakeholders</a:t>
            </a:r>
          </a:p>
          <a:p>
            <a:pPr lvl="1"/>
            <a:r>
              <a:rPr lang="en-US"/>
              <a:t>Partners</a:t>
            </a:r>
          </a:p>
          <a:p>
            <a:pPr lvl="1"/>
            <a:r>
              <a:rPr lang="en-US"/>
              <a:t>Colleagues/investigators</a:t>
            </a:r>
          </a:p>
          <a:p>
            <a:pPr lvl="1"/>
            <a:r>
              <a:rPr lang="en-US"/>
              <a:t>Study population/research participants</a:t>
            </a:r>
          </a:p>
          <a:p>
            <a:pPr lvl="1"/>
            <a:r>
              <a:rPr lang="en-US"/>
              <a:t>Contributors (especially in the case of scientific writing)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1896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DD14D-DD72-1766-C9E0-820DE04D0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538" y="365125"/>
            <a:ext cx="10826262" cy="900967"/>
          </a:xfrm>
        </p:spPr>
        <p:txBody>
          <a:bodyPr>
            <a:normAutofit/>
          </a:bodyPr>
          <a:lstStyle/>
          <a:p>
            <a:pPr algn="ctr"/>
            <a:r>
              <a:rPr lang="en-US" sz="3600" b="1"/>
              <a:t>Identifying and working with the research constituents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692C0C-0B8C-3287-75D4-76552A48F4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66092"/>
            <a:ext cx="10515600" cy="4910871"/>
          </a:xfrm>
        </p:spPr>
        <p:txBody>
          <a:bodyPr>
            <a:normAutofit fontScale="92500" lnSpcReduction="10000"/>
          </a:bodyPr>
          <a:lstStyle/>
          <a:p>
            <a:r>
              <a:rPr lang="en-US"/>
              <a:t>Understanding the research process</a:t>
            </a:r>
          </a:p>
          <a:p>
            <a:pPr lvl="1"/>
            <a:r>
              <a:rPr lang="en-US"/>
              <a:t>Define the research/key questions, including specific aims and/or objectives</a:t>
            </a:r>
          </a:p>
          <a:p>
            <a:pPr lvl="1"/>
            <a:endParaRPr lang="en-US" sz="1300"/>
          </a:p>
          <a:p>
            <a:pPr lvl="1"/>
            <a:r>
              <a:rPr lang="en-US"/>
              <a:t>Formulating appropriate study designs/frameworks/methodology</a:t>
            </a:r>
          </a:p>
          <a:p>
            <a:pPr lvl="2"/>
            <a:r>
              <a:rPr lang="en-US"/>
              <a:t>Study population- (Human subjects, Types, Characteristics, Location, Sampling, etc.)</a:t>
            </a:r>
          </a:p>
          <a:p>
            <a:pPr lvl="2"/>
            <a:r>
              <a:rPr lang="en-US"/>
              <a:t>Data collection (When, How, Why, Size, Depth, Resources and materials needed, </a:t>
            </a:r>
            <a:r>
              <a:rPr lang="en-US" err="1"/>
              <a:t>etc</a:t>
            </a:r>
            <a:r>
              <a:rPr lang="en-US"/>
              <a:t>)</a:t>
            </a:r>
          </a:p>
          <a:p>
            <a:pPr lvl="1"/>
            <a:endParaRPr lang="en-US" sz="1300"/>
          </a:p>
          <a:p>
            <a:pPr lvl="1"/>
            <a:r>
              <a:rPr lang="en-US"/>
              <a:t>Planning for analysis of data</a:t>
            </a:r>
          </a:p>
          <a:p>
            <a:pPr lvl="1"/>
            <a:endParaRPr lang="en-US" sz="1300"/>
          </a:p>
          <a:p>
            <a:pPr lvl="1"/>
            <a:r>
              <a:rPr lang="en-US"/>
              <a:t>Disseminating research results to critical stakeholders</a:t>
            </a:r>
          </a:p>
          <a:p>
            <a:endParaRPr lang="en-US" sz="2200"/>
          </a:p>
          <a:p>
            <a:r>
              <a:rPr lang="en-US"/>
              <a:t>Each stage of the research process involves different/multiple stakeholders</a:t>
            </a:r>
          </a:p>
          <a:p>
            <a:endParaRPr lang="en-US" sz="2200"/>
          </a:p>
          <a:p>
            <a:r>
              <a:rPr lang="en-US"/>
              <a:t>Developing a strategy and timing for engaging them</a:t>
            </a:r>
          </a:p>
        </p:txBody>
      </p:sp>
    </p:spTree>
    <p:extLst>
      <p:ext uri="{BB962C8B-B14F-4D97-AF65-F5344CB8AC3E}">
        <p14:creationId xmlns:p14="http://schemas.microsoft.com/office/powerpoint/2010/main" val="18124456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9367F-9C3C-7CC4-D872-23D024A6D8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154" y="212726"/>
            <a:ext cx="10515600" cy="619612"/>
          </a:xfrm>
        </p:spPr>
        <p:txBody>
          <a:bodyPr>
            <a:normAutofit/>
          </a:bodyPr>
          <a:lstStyle/>
          <a:p>
            <a:r>
              <a:rPr lang="en-US" sz="3200" b="1"/>
              <a:t>Strategies and processes for stakeholder engagement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13DBD0-2B9E-0B2B-BD4B-7C9D1F3DF6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708" y="1066800"/>
            <a:ext cx="10791092" cy="5426074"/>
          </a:xfrm>
        </p:spPr>
        <p:txBody>
          <a:bodyPr>
            <a:normAutofit fontScale="70000" lnSpcReduction="20000"/>
          </a:bodyPr>
          <a:lstStyle/>
          <a:p>
            <a:r>
              <a:rPr lang="en-US"/>
              <a:t>Conduct a stakeholder mapping</a:t>
            </a:r>
            <a:endParaRPr lang="en-US" sz="1500"/>
          </a:p>
          <a:p>
            <a:r>
              <a:rPr lang="en-US"/>
              <a:t>Determine a process/methods for stakeholder engagement 	</a:t>
            </a:r>
          </a:p>
          <a:p>
            <a:pPr lvl="1"/>
            <a:r>
              <a:rPr lang="en-US" b="1"/>
              <a:t>7Ps framework using deductive and inductive methods</a:t>
            </a:r>
            <a:r>
              <a:rPr lang="en-US"/>
              <a:t> (</a:t>
            </a:r>
            <a:r>
              <a:rPr lang="en-US" i="1"/>
              <a:t>Concannon, et. al., 2014, Bradley, et. al., 2007</a:t>
            </a:r>
            <a:r>
              <a:rPr lang="en-US"/>
              <a:t>) </a:t>
            </a:r>
          </a:p>
          <a:p>
            <a:pPr lvl="2"/>
            <a:r>
              <a:rPr lang="en-US"/>
              <a:t>Patients and Public</a:t>
            </a:r>
          </a:p>
          <a:p>
            <a:pPr lvl="2"/>
            <a:r>
              <a:rPr lang="en-US"/>
              <a:t>Providers</a:t>
            </a:r>
          </a:p>
          <a:p>
            <a:pPr lvl="2"/>
            <a:r>
              <a:rPr lang="en-US"/>
              <a:t>Purchasers/Users of research results</a:t>
            </a:r>
          </a:p>
          <a:p>
            <a:pPr lvl="2"/>
            <a:r>
              <a:rPr lang="en-US"/>
              <a:t>Payers</a:t>
            </a:r>
          </a:p>
          <a:p>
            <a:pPr lvl="2"/>
            <a:r>
              <a:rPr lang="en-US"/>
              <a:t>Policy makers</a:t>
            </a:r>
          </a:p>
          <a:p>
            <a:pPr lvl="2"/>
            <a:r>
              <a:rPr lang="en-US"/>
              <a:t>Product makers</a:t>
            </a:r>
          </a:p>
          <a:p>
            <a:pPr lvl="1"/>
            <a:endParaRPr lang="en-US" sz="1400" b="1"/>
          </a:p>
          <a:p>
            <a:pPr lvl="1"/>
            <a:r>
              <a:rPr lang="en-US" b="1"/>
              <a:t>6 Stages Model </a:t>
            </a:r>
            <a:r>
              <a:rPr lang="en-US"/>
              <a:t>(</a:t>
            </a:r>
            <a:r>
              <a:rPr lang="en-US" i="1" err="1"/>
              <a:t>Tomlison</a:t>
            </a:r>
            <a:r>
              <a:rPr lang="en-US" i="1"/>
              <a:t> and Parker, 2021</a:t>
            </a:r>
            <a:r>
              <a:rPr lang="en-US"/>
              <a:t>)</a:t>
            </a:r>
          </a:p>
          <a:p>
            <a:pPr lvl="2"/>
            <a:r>
              <a:rPr lang="en-US"/>
              <a:t>Clarity on the purpose for engagement</a:t>
            </a:r>
          </a:p>
          <a:p>
            <a:pPr lvl="2"/>
            <a:r>
              <a:rPr lang="en-US"/>
              <a:t>Reflection on previous engagements and their capacity</a:t>
            </a:r>
          </a:p>
          <a:p>
            <a:pPr lvl="2"/>
            <a:r>
              <a:rPr lang="en-US"/>
              <a:t>Identifying relevant stakeholders</a:t>
            </a:r>
          </a:p>
          <a:p>
            <a:pPr lvl="2"/>
            <a:r>
              <a:rPr lang="en-US"/>
              <a:t>Making the connection</a:t>
            </a:r>
          </a:p>
          <a:p>
            <a:pPr lvl="2"/>
            <a:r>
              <a:rPr lang="en-US"/>
              <a:t>Providing routine feedback</a:t>
            </a:r>
          </a:p>
          <a:p>
            <a:pPr lvl="2"/>
            <a:r>
              <a:rPr lang="en-US"/>
              <a:t>Evaluating and maintaining networks</a:t>
            </a:r>
            <a:endParaRPr lang="en-US" sz="1400"/>
          </a:p>
          <a:p>
            <a:r>
              <a:rPr lang="en-US"/>
              <a:t>Key Questions to consider</a:t>
            </a:r>
          </a:p>
          <a:p>
            <a:pPr lvl="1"/>
            <a:r>
              <a:rPr lang="en-US"/>
              <a:t>When to engage? </a:t>
            </a:r>
          </a:p>
          <a:p>
            <a:pPr lvl="1"/>
            <a:r>
              <a:rPr lang="en-US"/>
              <a:t>Where to engage?</a:t>
            </a:r>
          </a:p>
          <a:p>
            <a:pPr lvl="1"/>
            <a:r>
              <a:rPr lang="en-US"/>
              <a:t>Why engage?</a:t>
            </a:r>
          </a:p>
          <a:p>
            <a:pPr lvl="1"/>
            <a:r>
              <a:rPr lang="en-US"/>
              <a:t>How to engage?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498938E-D3D9-B1E7-CD0A-64F5AB12EF37}"/>
              </a:ext>
            </a:extLst>
          </p:cNvPr>
          <p:cNvGrpSpPr/>
          <p:nvPr/>
        </p:nvGrpSpPr>
        <p:grpSpPr>
          <a:xfrm>
            <a:off x="7104185" y="2203938"/>
            <a:ext cx="4067907" cy="4067908"/>
            <a:chOff x="6878515" y="2543908"/>
            <a:chExt cx="5161086" cy="3355813"/>
          </a:xfrm>
        </p:grpSpPr>
        <p:pic>
          <p:nvPicPr>
            <p:cNvPr id="4" name="Picture 2" descr="Six Step Stakeholder Engagement Framework | Cochrane Community">
              <a:extLst>
                <a:ext uri="{FF2B5EF4-FFF2-40B4-BE49-F238E27FC236}">
                  <a16:creationId xmlns:a16="http://schemas.microsoft.com/office/drawing/2014/main" id="{B7946007-1D1D-AB1B-1DA9-770647DEB1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49663" y="2543908"/>
              <a:ext cx="4489938" cy="28018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30D1939-0330-25BC-E9F8-FCF1DA278F90}"/>
                </a:ext>
              </a:extLst>
            </p:cNvPr>
            <p:cNvSpPr txBox="1"/>
            <p:nvPr/>
          </p:nvSpPr>
          <p:spPr>
            <a:xfrm>
              <a:off x="6878515" y="5345723"/>
              <a:ext cx="499696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0" i="0" u="none" strike="noStrike">
                  <a:effectLst/>
                  <a:latin typeface="Google Sans"/>
                  <a:hlinkClick r:id="rId4"/>
                </a:rPr>
                <a:t>Six Step Stakeholder Engagement Framework | Source: Cochrane Community</a:t>
              </a:r>
            </a:p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480765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15DAE-3F33-5DFA-6395-1599E2B07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723" y="318233"/>
            <a:ext cx="10515600" cy="807183"/>
          </a:xfrm>
        </p:spPr>
        <p:txBody>
          <a:bodyPr>
            <a:normAutofit/>
          </a:bodyPr>
          <a:lstStyle/>
          <a:p>
            <a:r>
              <a:rPr lang="en-US" sz="3200" b="1"/>
              <a:t>Stakeholders in Team Science research</a:t>
            </a:r>
            <a:endParaRPr lang="en-US" sz="3200"/>
          </a:p>
        </p:txBody>
      </p:sp>
      <p:pic>
        <p:nvPicPr>
          <p:cNvPr id="3" name="Picture 2" descr="Stakeholders in Clinical Research Stock Image - Image of clinical,  pointing: 250212239">
            <a:extLst>
              <a:ext uri="{FF2B5EF4-FFF2-40B4-BE49-F238E27FC236}">
                <a16:creationId xmlns:a16="http://schemas.microsoft.com/office/drawing/2014/main" id="{DAB00BB4-FD81-5636-868C-88F72C22E3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7271" y="176945"/>
            <a:ext cx="4978888" cy="7033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F45A459-795E-9E6A-B406-2562C486C7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8515" y="1661520"/>
            <a:ext cx="10978185" cy="4679566"/>
          </a:xfrm>
        </p:spPr>
        <p:txBody>
          <a:bodyPr>
            <a:normAutofit fontScale="92500" lnSpcReduction="20000"/>
          </a:bodyPr>
          <a:lstStyle/>
          <a:p>
            <a:r>
              <a:rPr lang="en-US" sz="2800"/>
              <a:t>Research subjects</a:t>
            </a:r>
          </a:p>
          <a:p>
            <a:endParaRPr lang="en-US" sz="1600"/>
          </a:p>
          <a:p>
            <a:r>
              <a:rPr lang="en-US" sz="2800"/>
              <a:t>Researchers and collaborators</a:t>
            </a:r>
          </a:p>
          <a:p>
            <a:endParaRPr lang="en-US" sz="1600"/>
          </a:p>
          <a:p>
            <a:r>
              <a:rPr lang="en-US" sz="2800"/>
              <a:t>Sponsors</a:t>
            </a:r>
          </a:p>
          <a:p>
            <a:endParaRPr lang="en-US" sz="1600"/>
          </a:p>
          <a:p>
            <a:r>
              <a:rPr lang="en-US" sz="2800"/>
              <a:t>Institution- main and host</a:t>
            </a:r>
          </a:p>
          <a:p>
            <a:endParaRPr lang="en-US" sz="1600"/>
          </a:p>
          <a:p>
            <a:r>
              <a:rPr lang="en-US" sz="2800"/>
              <a:t>Professional association</a:t>
            </a:r>
          </a:p>
          <a:p>
            <a:endParaRPr lang="en-US" sz="1500"/>
          </a:p>
          <a:p>
            <a:r>
              <a:rPr lang="en-US" sz="2800"/>
              <a:t>Public and others affected by the research</a:t>
            </a:r>
          </a:p>
          <a:p>
            <a:endParaRPr lang="en-US" sz="2800"/>
          </a:p>
          <a:p>
            <a:pPr algn="ctr">
              <a:buNone/>
            </a:pPr>
            <a:r>
              <a:rPr lang="en-US" b="1"/>
              <a:t>Each stakeholder has a right to be protected!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0742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FFF545-203A-AB25-B464-08E6D4454B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altLang="en-US" sz="4000" b="1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en-US" altLang="en-US" sz="4000" b="1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altLang="en-US" sz="4000" b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Ethical issues and approval in Team Science Research</a:t>
            </a:r>
            <a:endParaRPr lang="en-US" sz="4000" b="1"/>
          </a:p>
        </p:txBody>
      </p:sp>
    </p:spTree>
    <p:extLst>
      <p:ext uri="{BB962C8B-B14F-4D97-AF65-F5344CB8AC3E}">
        <p14:creationId xmlns:p14="http://schemas.microsoft.com/office/powerpoint/2010/main" val="22979079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15DAE-3F33-5DFA-6395-1599E2B07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07183"/>
          </a:xfrm>
        </p:spPr>
        <p:txBody>
          <a:bodyPr>
            <a:normAutofit/>
          </a:bodyPr>
          <a:lstStyle/>
          <a:p>
            <a:r>
              <a:rPr lang="en-US" altLang="en-US" sz="320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Session Learning Objectives</a:t>
            </a:r>
            <a:endParaRPr lang="en-US" sz="320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F45A459-795E-9E6A-B406-2562C486C7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7700" y="1383323"/>
            <a:ext cx="10896600" cy="5004655"/>
          </a:xfrm>
        </p:spPr>
        <p:txBody>
          <a:bodyPr>
            <a:normAutofit lnSpcReduction="10000"/>
          </a:bodyPr>
          <a:lstStyle/>
          <a:p>
            <a:r>
              <a:rPr lang="en-US"/>
              <a:t>The importance of ethics in team science research</a:t>
            </a:r>
          </a:p>
          <a:p>
            <a:pPr marL="0" indent="0">
              <a:buNone/>
            </a:pPr>
            <a:endParaRPr lang="en-US" sz="1400"/>
          </a:p>
          <a:p>
            <a:r>
              <a:rPr lang="en-US"/>
              <a:t>Ethical principles governing research involving human (and animal) subjects</a:t>
            </a:r>
          </a:p>
          <a:p>
            <a:endParaRPr lang="en-US" sz="1400"/>
          </a:p>
          <a:p>
            <a:r>
              <a:rPr lang="en-US"/>
              <a:t>Guidelines for ethical conduct of research</a:t>
            </a:r>
          </a:p>
          <a:p>
            <a:endParaRPr lang="en-US" sz="1400"/>
          </a:p>
          <a:p>
            <a:r>
              <a:rPr lang="en-US"/>
              <a:t>Compliance with ethical guidelines in team science research (local and international collaboration)</a:t>
            </a:r>
            <a:endParaRPr lang="en-US" sz="1400"/>
          </a:p>
          <a:p>
            <a:endParaRPr lang="en-US" sz="1200"/>
          </a:p>
          <a:p>
            <a:r>
              <a:rPr lang="en-US"/>
              <a:t>Mechanisms for obtaining ethical approval</a:t>
            </a:r>
          </a:p>
          <a:p>
            <a:pPr>
              <a:buNone/>
            </a:pPr>
            <a:endParaRPr lang="en-US" sz="1200"/>
          </a:p>
          <a:p>
            <a:r>
              <a:rPr lang="en-US"/>
              <a:t>Ethical Dilemmas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2859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C7BD3-A0FC-7D60-F115-A3D47CCA2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93" y="259617"/>
            <a:ext cx="10515600" cy="725121"/>
          </a:xfrm>
        </p:spPr>
        <p:txBody>
          <a:bodyPr>
            <a:normAutofit/>
          </a:bodyPr>
          <a:lstStyle/>
          <a:p>
            <a:r>
              <a:rPr lang="en-US" sz="3200" b="1"/>
              <a:t>Why is ethics important in team science research?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C20AF-1865-49BE-B05C-D91C25B460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8601" y="1125415"/>
            <a:ext cx="5181600" cy="5285397"/>
          </a:xfrm>
        </p:spPr>
        <p:txBody>
          <a:bodyPr>
            <a:normAutofit fontScale="40000" lnSpcReduction="20000"/>
          </a:bodyPr>
          <a:lstStyle/>
          <a:p>
            <a:pPr marL="457200" lvl="1" indent="0">
              <a:buNone/>
            </a:pPr>
            <a:r>
              <a:rPr lang="en-US" sz="6000" b="1"/>
              <a:t>Milestones in Research Ethics</a:t>
            </a:r>
          </a:p>
          <a:p>
            <a:pPr marL="457200" lvl="1" indent="0">
              <a:buNone/>
            </a:pPr>
            <a:endParaRPr lang="en-US" sz="6000" b="1"/>
          </a:p>
          <a:p>
            <a:pPr lvl="1">
              <a:buFont typeface="Arial"/>
              <a:buChar char="•"/>
            </a:pPr>
            <a:r>
              <a:rPr lang="en-US" sz="6000"/>
              <a:t>Nuremburg code- (Nuremburg Trials)</a:t>
            </a:r>
          </a:p>
          <a:p>
            <a:pPr lvl="1">
              <a:buFont typeface="Arial"/>
              <a:buChar char="•"/>
            </a:pPr>
            <a:endParaRPr lang="en-US" sz="2000"/>
          </a:p>
          <a:p>
            <a:pPr lvl="1">
              <a:buFont typeface="Arial"/>
              <a:buChar char="•"/>
            </a:pPr>
            <a:r>
              <a:rPr lang="en-US" sz="6000"/>
              <a:t>Helsinki Declaration (World Medical Association)  1964</a:t>
            </a:r>
          </a:p>
          <a:p>
            <a:pPr lvl="1">
              <a:buFont typeface="Arial"/>
              <a:buChar char="•"/>
            </a:pPr>
            <a:endParaRPr lang="en-US" sz="2000"/>
          </a:p>
          <a:p>
            <a:pPr lvl="1">
              <a:buFont typeface="Arial"/>
              <a:buChar char="•"/>
            </a:pPr>
            <a:r>
              <a:rPr lang="en-US" sz="6000"/>
              <a:t>US National Research Act, 1974 (Institutional Review Boards)</a:t>
            </a:r>
          </a:p>
          <a:p>
            <a:pPr lvl="1">
              <a:buFont typeface="Arial"/>
              <a:buChar char="•"/>
            </a:pPr>
            <a:endParaRPr lang="en-US" sz="2000"/>
          </a:p>
          <a:p>
            <a:pPr lvl="1">
              <a:buFont typeface="Arial"/>
              <a:buChar char="•"/>
            </a:pPr>
            <a:r>
              <a:rPr lang="en-US" sz="6000"/>
              <a:t>Belmont report (1978)</a:t>
            </a:r>
          </a:p>
          <a:p>
            <a:pPr lvl="1">
              <a:buFont typeface="Arial"/>
              <a:buChar char="•"/>
            </a:pPr>
            <a:endParaRPr lang="en-US" sz="2000"/>
          </a:p>
          <a:p>
            <a:pPr lvl="1">
              <a:buFont typeface="Arial"/>
              <a:buChar char="•"/>
            </a:pPr>
            <a:r>
              <a:rPr lang="en-US" sz="6000"/>
              <a:t>Council for International Organization of Medical Sciences (CIOMS)</a:t>
            </a:r>
          </a:p>
          <a:p>
            <a:pPr marL="457200" lvl="1" indent="0">
              <a:buNone/>
            </a:pPr>
            <a:endParaRPr lang="en-US" sz="2000"/>
          </a:p>
          <a:p>
            <a:pPr lvl="1">
              <a:buFont typeface="Arial"/>
              <a:buChar char="•"/>
            </a:pPr>
            <a:r>
              <a:rPr lang="en-US" sz="6000"/>
              <a:t>United States Office for Human Research Protections</a:t>
            </a:r>
          </a:p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4A0F55-12BB-4005-4728-9D48A79D3E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3925" y="1125415"/>
            <a:ext cx="5181600" cy="5732585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US" sz="5500" b="1"/>
              <a:t>The importance of ethical considerations in research</a:t>
            </a:r>
          </a:p>
          <a:p>
            <a:r>
              <a:rPr lang="en-US" sz="5500"/>
              <a:t>The importance of research in advancing scientific knowledge about health issues</a:t>
            </a:r>
          </a:p>
          <a:p>
            <a:endParaRPr lang="en-US" sz="2000"/>
          </a:p>
          <a:p>
            <a:r>
              <a:rPr lang="en-US" sz="5500"/>
              <a:t>Greater attention to both the objects and subjects of research</a:t>
            </a:r>
          </a:p>
          <a:p>
            <a:endParaRPr lang="en-US" sz="2000"/>
          </a:p>
          <a:p>
            <a:r>
              <a:rPr lang="en-US" sz="5500"/>
              <a:t>Ethical issues regarding human subjects have received increasing attention over the last 50 years</a:t>
            </a:r>
          </a:p>
          <a:p>
            <a:endParaRPr lang="en-US" sz="2000"/>
          </a:p>
          <a:p>
            <a:r>
              <a:rPr lang="en-US" sz="5500"/>
              <a:t>Protect research subjects (both human and animal)</a:t>
            </a:r>
          </a:p>
          <a:p>
            <a:endParaRPr lang="en-US" sz="2000"/>
          </a:p>
          <a:p>
            <a:r>
              <a:rPr lang="en-US" sz="5500"/>
              <a:t>Protect those working on the research (the researchers)</a:t>
            </a:r>
          </a:p>
          <a:p>
            <a:endParaRPr lang="en-US" sz="2000"/>
          </a:p>
          <a:p>
            <a:r>
              <a:rPr lang="en-US" sz="5500"/>
              <a:t>Protect the institution/professional body whose name is associated with the research</a:t>
            </a:r>
          </a:p>
          <a:p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AD873F6-CC61-AF15-8FED-FF3C8E0B42D5}"/>
              </a:ext>
            </a:extLst>
          </p:cNvPr>
          <p:cNvCxnSpPr/>
          <p:nvPr/>
        </p:nvCxnSpPr>
        <p:spPr>
          <a:xfrm>
            <a:off x="5533292" y="1312985"/>
            <a:ext cx="0" cy="5097827"/>
          </a:xfrm>
          <a:prstGeom prst="line">
            <a:avLst/>
          </a:prstGeom>
          <a:ln w="444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18384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82160-F6AF-35BB-FDA9-BDCE5D4B2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42352"/>
          </a:xfrm>
        </p:spPr>
        <p:txBody>
          <a:bodyPr>
            <a:normAutofit/>
          </a:bodyPr>
          <a:lstStyle/>
          <a:p>
            <a:r>
              <a:rPr lang="en-US" sz="3200" b="1"/>
              <a:t>Traditional versus Modern views of research ethics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4D30BC-8AC6-BB06-9236-9FE89591BD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1338" y="1834173"/>
            <a:ext cx="5181600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200" b="1">
                <a:solidFill>
                  <a:srgbClr val="FF0000"/>
                </a:solidFill>
              </a:rPr>
              <a:t>Traditional</a:t>
            </a:r>
          </a:p>
          <a:p>
            <a:pPr marL="0" indent="0">
              <a:buNone/>
            </a:pPr>
            <a:endParaRPr lang="en-US" sz="2400" b="1"/>
          </a:p>
          <a:p>
            <a:pPr lvl="1"/>
            <a:r>
              <a:rPr lang="en-US" sz="2800"/>
              <a:t>Rights, obligations and responsibilities</a:t>
            </a:r>
          </a:p>
          <a:p>
            <a:pPr lvl="1"/>
            <a:r>
              <a:rPr lang="en-US" sz="2800"/>
              <a:t>Privacy and confidentiality</a:t>
            </a:r>
          </a:p>
          <a:p>
            <a:pPr lvl="1"/>
            <a:r>
              <a:rPr lang="en-US" sz="2800"/>
              <a:t>Impartiality, neutrality, non-discrimination</a:t>
            </a:r>
          </a:p>
          <a:p>
            <a:pPr lvl="1"/>
            <a:r>
              <a:rPr lang="en-US" sz="2800"/>
              <a:t>Fairness, justice and Equity</a:t>
            </a:r>
          </a:p>
          <a:p>
            <a:pPr lvl="1"/>
            <a:r>
              <a:rPr lang="en-US" sz="2800"/>
              <a:t>Freedom and openness vs. regulation and control</a:t>
            </a:r>
          </a:p>
          <a:p>
            <a:pPr lvl="1"/>
            <a:r>
              <a:rPr lang="en-US" sz="2800"/>
              <a:t>Discovery vs. responsibility</a:t>
            </a:r>
          </a:p>
          <a:p>
            <a:pPr lvl="1"/>
            <a:endParaRPr lang="en-US" sz="1600"/>
          </a:p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E159D7-B9E9-F604-6B20-2F1D3C7CA9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05246" y="1834173"/>
            <a:ext cx="5181600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200" b="1">
                <a:solidFill>
                  <a:srgbClr val="FF0000"/>
                </a:solidFill>
              </a:rPr>
              <a:t>Modern</a:t>
            </a:r>
          </a:p>
          <a:p>
            <a:pPr marL="0" indent="0">
              <a:buNone/>
            </a:pPr>
            <a:endParaRPr lang="en-US" sz="2400" b="1"/>
          </a:p>
          <a:p>
            <a:pPr lvl="1"/>
            <a:r>
              <a:rPr lang="en-US" sz="2800"/>
              <a:t>Transparency</a:t>
            </a:r>
          </a:p>
          <a:p>
            <a:pPr lvl="1"/>
            <a:r>
              <a:rPr lang="en-US" sz="2800"/>
              <a:t>Trust</a:t>
            </a:r>
          </a:p>
          <a:p>
            <a:pPr lvl="1"/>
            <a:r>
              <a:rPr lang="en-US" sz="2800"/>
              <a:t>Openness</a:t>
            </a:r>
          </a:p>
          <a:p>
            <a:pPr lvl="1"/>
            <a:r>
              <a:rPr lang="en-US" sz="2800"/>
              <a:t>Honesty</a:t>
            </a:r>
          </a:p>
          <a:p>
            <a:pPr lvl="1"/>
            <a:r>
              <a:rPr lang="en-US" sz="2800"/>
              <a:t>Respect</a:t>
            </a:r>
          </a:p>
          <a:p>
            <a:pPr lvl="1"/>
            <a:r>
              <a:rPr lang="en-US" sz="2800"/>
              <a:t>Autonomy</a:t>
            </a:r>
          </a:p>
          <a:p>
            <a:pPr lvl="1"/>
            <a:r>
              <a:rPr lang="en-US" sz="2800"/>
              <a:t>Protection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96AAA3F-7FC0-F90E-4B40-56CCA2B6AA3F}"/>
              </a:ext>
            </a:extLst>
          </p:cNvPr>
          <p:cNvCxnSpPr/>
          <p:nvPr/>
        </p:nvCxnSpPr>
        <p:spPr>
          <a:xfrm>
            <a:off x="5756031" y="1324708"/>
            <a:ext cx="0" cy="5097827"/>
          </a:xfrm>
          <a:prstGeom prst="line">
            <a:avLst/>
          </a:prstGeom>
          <a:ln w="444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78525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7D79B-4955-CD11-0CA1-4AB75F1FA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60290"/>
          </a:xfrm>
        </p:spPr>
        <p:txBody>
          <a:bodyPr>
            <a:normAutofit/>
          </a:bodyPr>
          <a:lstStyle/>
          <a:p>
            <a:r>
              <a:rPr lang="en-US" sz="3200" b="1"/>
              <a:t>Core principles of Ethical Research (Belmont Report, 1978)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7BE52CD-25A2-7497-DA62-670727199E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646" y="1125416"/>
            <a:ext cx="10873154" cy="5367458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sz="2400" b="1">
                <a:solidFill>
                  <a:srgbClr val="FF0000"/>
                </a:solidFill>
              </a:rPr>
              <a:t>Autonomy/Respect for persons </a:t>
            </a:r>
          </a:p>
          <a:p>
            <a:pPr>
              <a:buNone/>
            </a:pPr>
            <a:r>
              <a:rPr lang="en-US" sz="2400"/>
              <a:t>	Research subjects make independent informed decisions whether or not to participate in the research. The recognition that everyone has a right make their own [informed] decisions</a:t>
            </a:r>
          </a:p>
          <a:p>
            <a:pPr>
              <a:buNone/>
            </a:pPr>
            <a:endParaRPr lang="en-US" sz="1600" b="1"/>
          </a:p>
          <a:p>
            <a:pPr>
              <a:buNone/>
            </a:pPr>
            <a:r>
              <a:rPr lang="en-US" sz="2400" b="1">
                <a:solidFill>
                  <a:srgbClr val="FF0000"/>
                </a:solidFill>
              </a:rPr>
              <a:t>Beneficence</a:t>
            </a:r>
          </a:p>
          <a:p>
            <a:pPr>
              <a:buNone/>
            </a:pPr>
            <a:r>
              <a:rPr lang="en-US" sz="2400"/>
              <a:t>	Researcher should aim to maximize the benefits and minimize the harm to research stakeholders</a:t>
            </a:r>
          </a:p>
          <a:p>
            <a:pPr>
              <a:buNone/>
            </a:pPr>
            <a:endParaRPr lang="en-US" sz="1600"/>
          </a:p>
          <a:p>
            <a:pPr>
              <a:buNone/>
            </a:pPr>
            <a:r>
              <a:rPr lang="en-US" sz="2400" b="1">
                <a:solidFill>
                  <a:srgbClr val="FF0000"/>
                </a:solidFill>
              </a:rPr>
              <a:t>Justice</a:t>
            </a:r>
          </a:p>
          <a:p>
            <a:pPr>
              <a:buNone/>
            </a:pPr>
            <a:r>
              <a:rPr lang="en-US" sz="2400"/>
              <a:t>	Equitable selection of participants and distribution of benefits </a:t>
            </a:r>
          </a:p>
          <a:p>
            <a:pPr>
              <a:buNone/>
            </a:pPr>
            <a:endParaRPr lang="en-US" sz="1600"/>
          </a:p>
          <a:p>
            <a:pPr>
              <a:buNone/>
            </a:pPr>
            <a:r>
              <a:rPr lang="en-US" sz="2400" b="1">
                <a:solidFill>
                  <a:srgbClr val="FF0000"/>
                </a:solidFill>
              </a:rPr>
              <a:t>Fidelity</a:t>
            </a:r>
          </a:p>
          <a:p>
            <a:pPr>
              <a:buNone/>
            </a:pPr>
            <a:r>
              <a:rPr lang="en-US" sz="2400"/>
              <a:t>To be fair and treat equally</a:t>
            </a:r>
          </a:p>
          <a:p>
            <a:pPr>
              <a:buNone/>
            </a:pPr>
            <a:endParaRPr lang="en-US" sz="1600"/>
          </a:p>
          <a:p>
            <a:pPr>
              <a:buNone/>
            </a:pPr>
            <a:r>
              <a:rPr lang="en-US" sz="2400" b="1">
                <a:solidFill>
                  <a:srgbClr val="FF0000"/>
                </a:solidFill>
              </a:rPr>
              <a:t>Non-maleficence</a:t>
            </a:r>
          </a:p>
          <a:p>
            <a:pPr>
              <a:buNone/>
            </a:pPr>
            <a:r>
              <a:rPr lang="en-US" sz="2400"/>
              <a:t>The principle of doing no harm</a:t>
            </a:r>
          </a:p>
          <a:p>
            <a:pPr>
              <a:buNone/>
            </a:pPr>
            <a:endParaRPr lang="en-US" sz="1600"/>
          </a:p>
          <a:p>
            <a:pPr>
              <a:buNone/>
            </a:pPr>
            <a:r>
              <a:rPr lang="en-US" sz="2400" b="1">
                <a:solidFill>
                  <a:srgbClr val="FF0000"/>
                </a:solidFill>
              </a:rPr>
              <a:t>Veracity</a:t>
            </a:r>
          </a:p>
          <a:p>
            <a:pPr>
              <a:buNone/>
            </a:pPr>
            <a:r>
              <a:rPr lang="en-US" sz="2400"/>
              <a:t>Being open, truthful, having no deception</a:t>
            </a:r>
          </a:p>
        </p:txBody>
      </p:sp>
    </p:spTree>
    <p:extLst>
      <p:ext uri="{BB962C8B-B14F-4D97-AF65-F5344CB8AC3E}">
        <p14:creationId xmlns:p14="http://schemas.microsoft.com/office/powerpoint/2010/main" val="9456230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1D167-3E8F-834B-6FE0-998FF9B41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276" y="237880"/>
            <a:ext cx="10515600" cy="830629"/>
          </a:xfrm>
        </p:spPr>
        <p:txBody>
          <a:bodyPr>
            <a:normAutofit/>
          </a:bodyPr>
          <a:lstStyle/>
          <a:p>
            <a:r>
              <a:rPr lang="en-US" sz="3200" b="1"/>
              <a:t>Researchers’ compliance with ethical guidelines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99DEC3-0A59-58C3-A5F1-C4DE815B32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475399"/>
            <a:ext cx="10515600" cy="5076092"/>
          </a:xfrm>
        </p:spPr>
        <p:txBody>
          <a:bodyPr>
            <a:normAutofit fontScale="77500" lnSpcReduction="20000"/>
          </a:bodyPr>
          <a:lstStyle/>
          <a:p>
            <a:r>
              <a:rPr lang="en-US"/>
              <a:t>Promote aims of the research and the quest for truth about a phenomena</a:t>
            </a:r>
          </a:p>
          <a:p>
            <a:endParaRPr lang="en-US" sz="1400"/>
          </a:p>
          <a:p>
            <a:r>
              <a:rPr lang="en-US"/>
              <a:t>Promote the values that are essential for collaborative work: </a:t>
            </a:r>
          </a:p>
          <a:p>
            <a:pPr>
              <a:buNone/>
            </a:pPr>
            <a:r>
              <a:rPr lang="en-US"/>
              <a:t>		- trust</a:t>
            </a:r>
          </a:p>
          <a:p>
            <a:pPr>
              <a:buNone/>
            </a:pPr>
            <a:r>
              <a:rPr lang="en-US"/>
              <a:t>		- respect</a:t>
            </a:r>
          </a:p>
          <a:p>
            <a:pPr>
              <a:buNone/>
            </a:pPr>
            <a:r>
              <a:rPr lang="en-US"/>
              <a:t>		- fairness</a:t>
            </a:r>
          </a:p>
          <a:p>
            <a:pPr>
              <a:buNone/>
            </a:pPr>
            <a:r>
              <a:rPr lang="en-US"/>
              <a:t>		- responsibility</a:t>
            </a:r>
          </a:p>
          <a:p>
            <a:endParaRPr lang="en-US" sz="1400"/>
          </a:p>
          <a:p>
            <a:r>
              <a:rPr lang="en-US"/>
              <a:t>Promote accountability to various stakeholders in the research process, especially research subjects </a:t>
            </a:r>
          </a:p>
          <a:p>
            <a:endParaRPr lang="en-US" sz="1400"/>
          </a:p>
          <a:p>
            <a:r>
              <a:rPr lang="en-US"/>
              <a:t>Promote public support by establishing integrity</a:t>
            </a:r>
          </a:p>
          <a:p>
            <a:endParaRPr lang="en-US" sz="1300"/>
          </a:p>
          <a:p>
            <a:r>
              <a:rPr lang="en-US"/>
              <a:t>Promote shared moral values</a:t>
            </a:r>
          </a:p>
          <a:p>
            <a:endParaRPr lang="en-US" sz="1300"/>
          </a:p>
          <a:p>
            <a:r>
              <a:rPr lang="en-US"/>
              <a:t>It</a:t>
            </a:r>
            <a:r>
              <a:rPr lang="mr-IN"/>
              <a:t>’</a:t>
            </a:r>
            <a:r>
              <a:rPr lang="en-US"/>
              <a:t>s the Law!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5409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814" y="92930"/>
            <a:ext cx="9284677" cy="563562"/>
          </a:xfrm>
        </p:spPr>
        <p:txBody>
          <a:bodyPr>
            <a:normAutofit fontScale="90000"/>
          </a:bodyPr>
          <a:lstStyle/>
          <a:p>
            <a:pPr algn="l"/>
            <a:r>
              <a:rPr lang="en-US" sz="2400" b="1"/>
              <a:t>Obtaining Ethical Approval- The role of Institutional Review Boards (IRBs)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815" y="821470"/>
            <a:ext cx="7186247" cy="5943600"/>
          </a:xfrm>
        </p:spPr>
        <p:txBody>
          <a:bodyPr>
            <a:normAutofit fontScale="62500" lnSpcReduction="20000"/>
          </a:bodyPr>
          <a:lstStyle/>
          <a:p>
            <a:r>
              <a:rPr lang="en-US"/>
              <a:t>What are they?</a:t>
            </a:r>
          </a:p>
          <a:p>
            <a:pPr lvl="1"/>
            <a:r>
              <a:rPr lang="en-US" sz="2600"/>
              <a:t>Regulating bodies set up to oversee the conduct of research and ensure compliance with ethical guidelines</a:t>
            </a:r>
          </a:p>
          <a:p>
            <a:pPr lvl="1"/>
            <a:endParaRPr lang="en-US" sz="1600"/>
          </a:p>
          <a:p>
            <a:r>
              <a:rPr lang="en-US"/>
              <a:t>Operate at various levels including</a:t>
            </a:r>
          </a:p>
          <a:p>
            <a:pPr lvl="1"/>
            <a:r>
              <a:rPr lang="en-US" sz="2600"/>
              <a:t>Institutions- Universities, Colleges, Research Institutes</a:t>
            </a:r>
          </a:p>
          <a:p>
            <a:pPr lvl="1"/>
            <a:r>
              <a:rPr lang="en-US" sz="2600"/>
              <a:t>Professional bodies</a:t>
            </a:r>
          </a:p>
          <a:p>
            <a:pPr lvl="1"/>
            <a:r>
              <a:rPr lang="en-US" sz="2600"/>
              <a:t>Local, National and International</a:t>
            </a:r>
          </a:p>
          <a:p>
            <a:pPr lvl="1">
              <a:buNone/>
            </a:pPr>
            <a:endParaRPr lang="en-US" sz="1600"/>
          </a:p>
          <a:p>
            <a:r>
              <a:rPr lang="en-US"/>
              <a:t>Oversight over ethical issues relating to research carried out under institutional brand or name</a:t>
            </a:r>
          </a:p>
          <a:p>
            <a:endParaRPr lang="en-US" sz="1600"/>
          </a:p>
          <a:p>
            <a:r>
              <a:rPr lang="en-US"/>
              <a:t>Anyone who seeks to conduct research under the brand or name is required to seek ethical clearance and approval from the appropriate committee charged with the responsibility. </a:t>
            </a:r>
          </a:p>
          <a:p>
            <a:endParaRPr lang="en-US" sz="1600"/>
          </a:p>
          <a:p>
            <a:r>
              <a:rPr lang="en-US"/>
              <a:t>Ethics approval for research involving human subjects may be a lengthy process in certain situations </a:t>
            </a:r>
          </a:p>
          <a:p>
            <a:endParaRPr lang="en-US" sz="1600"/>
          </a:p>
          <a:p>
            <a:r>
              <a:rPr lang="en-US"/>
              <a:t>Power to approve or deny ethical clearance for research to commence</a:t>
            </a:r>
          </a:p>
          <a:p>
            <a:endParaRPr lang="en-US" sz="1400"/>
          </a:p>
          <a:p>
            <a:r>
              <a:rPr lang="en-US"/>
              <a:t>Ethics committees are made up of scientists, clinical faculty, and administrators who review research according to the procedures set out in the ethical guidelines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32BB67-1989-4B85-4C6C-5040A1BBC3D4}"/>
              </a:ext>
            </a:extLst>
          </p:cNvPr>
          <p:cNvSpPr txBox="1"/>
          <p:nvPr/>
        </p:nvSpPr>
        <p:spPr>
          <a:xfrm>
            <a:off x="8135815" y="2920755"/>
            <a:ext cx="354037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Discussion:</a:t>
            </a:r>
          </a:p>
          <a:p>
            <a:pPr algn="ctr"/>
            <a:endParaRPr lang="en-US"/>
          </a:p>
          <a:p>
            <a:pPr algn="ctr"/>
            <a:r>
              <a:rPr lang="en-US" b="1">
                <a:solidFill>
                  <a:srgbClr val="FF0000"/>
                </a:solidFill>
              </a:rPr>
              <a:t>Ethical approval in Local and International contexts for Team Science Research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307" y="381000"/>
            <a:ext cx="8229600" cy="457200"/>
          </a:xfrm>
        </p:spPr>
        <p:txBody>
          <a:bodyPr>
            <a:noAutofit/>
          </a:bodyPr>
          <a:lstStyle/>
          <a:p>
            <a:pPr algn="l"/>
            <a:r>
              <a:rPr lang="en-US" sz="3600" b="1"/>
              <a:t>Ethical Dilemmas- dos and don’ts</a:t>
            </a:r>
            <a:endParaRPr lang="en-US" sz="36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0307" y="1417637"/>
            <a:ext cx="9847385" cy="5211763"/>
          </a:xfrm>
        </p:spPr>
        <p:txBody>
          <a:bodyPr>
            <a:normAutofit lnSpcReduction="10000"/>
          </a:bodyPr>
          <a:lstStyle/>
          <a:p>
            <a:r>
              <a:rPr lang="en-US" sz="2400"/>
              <a:t>Ethical guidelines are applicable in any context, but their interpretation implementation are mediated by the culture and circumstances where the research is undertaken.</a:t>
            </a:r>
          </a:p>
          <a:p>
            <a:endParaRPr lang="en-US" sz="1100"/>
          </a:p>
          <a:p>
            <a:r>
              <a:rPr lang="en-US" sz="2400"/>
              <a:t>Even when ethical approval has been granted, circumstances may arise that warrant a change in research procedure. Under such circumstances, what is acceptable?</a:t>
            </a:r>
          </a:p>
          <a:p>
            <a:endParaRPr lang="en-US" sz="1100"/>
          </a:p>
          <a:p>
            <a:r>
              <a:rPr lang="en-US" sz="2400"/>
              <a:t>Ethical issues that might arise with vulnerable populations </a:t>
            </a:r>
          </a:p>
          <a:p>
            <a:endParaRPr lang="en-US" sz="1100"/>
          </a:p>
          <a:p>
            <a:r>
              <a:rPr lang="en-US" sz="2400"/>
              <a:t>Dealing with ethical conflicts</a:t>
            </a:r>
          </a:p>
          <a:p>
            <a:endParaRPr lang="en-US" sz="1100"/>
          </a:p>
          <a:p>
            <a:r>
              <a:rPr lang="en-US" sz="2400"/>
              <a:t>What constitutes ethical misconduct?</a:t>
            </a:r>
          </a:p>
          <a:p>
            <a:pPr lvl="1"/>
            <a:r>
              <a:rPr lang="en-US"/>
              <a:t>Intention to deceive (Fabrication, Falsification and Plagiarism)</a:t>
            </a:r>
          </a:p>
          <a:p>
            <a:pPr lvl="1"/>
            <a:r>
              <a:rPr lang="en-US"/>
              <a:t>Reasonable disagreements</a:t>
            </a:r>
          </a:p>
          <a:p>
            <a:endParaRPr lang="en-US" sz="2000"/>
          </a:p>
          <a:p>
            <a:pPr>
              <a:buNone/>
            </a:pPr>
            <a:endParaRPr lang="en-US" sz="2000"/>
          </a:p>
          <a:p>
            <a:endParaRPr lang="en-US" sz="2000"/>
          </a:p>
        </p:txBody>
      </p:sp>
      <p:pic>
        <p:nvPicPr>
          <p:cNvPr id="23554" name="Picture 2" descr="Free Vector | Ethical dilemma illustration">
            <a:extLst>
              <a:ext uri="{FF2B5EF4-FFF2-40B4-BE49-F238E27FC236}">
                <a16:creationId xmlns:a16="http://schemas.microsoft.com/office/drawing/2014/main" id="{D9FC7F59-ED50-C873-5EBB-D10AFE1B37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8380" y="3630176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546138-86AF-2A54-449D-F26484FD35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/>
          </a:p>
          <a:p>
            <a:pPr marL="0" indent="0" algn="ctr">
              <a:buNone/>
            </a:pPr>
            <a:endParaRPr lang="en-US"/>
          </a:p>
          <a:p>
            <a:pPr marL="0" indent="0" algn="ctr">
              <a:buNone/>
            </a:pPr>
            <a:endParaRPr lang="en-US"/>
          </a:p>
          <a:p>
            <a:pPr marL="0" indent="0" algn="ctr">
              <a:buNone/>
            </a:pPr>
            <a:r>
              <a:rPr lang="en-US" sz="4000" b="1"/>
              <a:t>Community-based Participatory Research (CBPR)</a:t>
            </a:r>
          </a:p>
        </p:txBody>
      </p:sp>
    </p:spTree>
    <p:extLst>
      <p:ext uri="{BB962C8B-B14F-4D97-AF65-F5344CB8AC3E}">
        <p14:creationId xmlns:p14="http://schemas.microsoft.com/office/powerpoint/2010/main" val="4904730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4E4EBC13-AE7B-AE87-C151-925D26439C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50985" y="482843"/>
            <a:ext cx="11066584" cy="59568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3200" b="1">
                <a:latin typeface="Andalus" pitchFamily="2" charset="0"/>
                <a:ea typeface="ＭＳ Ｐゴシック" panose="020B0600070205080204" pitchFamily="34" charset="-128"/>
              </a:rPr>
              <a:t>Community Based Participatory Research (CBPR)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630732DD-260C-82AE-6CBB-F6352C5B9B9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50985" y="1403352"/>
            <a:ext cx="7502769" cy="4765430"/>
          </a:xfrm>
        </p:spPr>
        <p:txBody>
          <a:bodyPr/>
          <a:lstStyle/>
          <a:p>
            <a:pPr eaLnBrk="1" hangingPunct="1"/>
            <a:r>
              <a:rPr lang="en-US" altLang="en-US" sz="1800">
                <a:latin typeface="Andalus" pitchFamily="2" charset="0"/>
                <a:ea typeface="ＭＳ Ｐゴシック" panose="020B0600070205080204" pitchFamily="34" charset="-128"/>
              </a:rPr>
              <a:t>The existence/recognition of a community regarded as a partner</a:t>
            </a:r>
          </a:p>
          <a:p>
            <a:pPr eaLnBrk="1" hangingPunct="1"/>
            <a:endParaRPr lang="en-US" altLang="en-US" sz="1000">
              <a:latin typeface="Andalus" pitchFamily="2" charset="0"/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 sz="1800">
                <a:latin typeface="Andalus" pitchFamily="2" charset="0"/>
                <a:ea typeface="ＭＳ Ｐゴシック" panose="020B0600070205080204" pitchFamily="34" charset="-128"/>
              </a:rPr>
              <a:t>Aims to increase knowledge and understanding and apply these to resolving an identified problem [mostly health related]</a:t>
            </a:r>
          </a:p>
          <a:p>
            <a:pPr eaLnBrk="1" hangingPunct="1"/>
            <a:endParaRPr lang="en-US" altLang="en-US" sz="1000">
              <a:latin typeface="Andalus" pitchFamily="2" charset="0"/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 sz="1800">
                <a:latin typeface="Andalus" pitchFamily="2" charset="0"/>
                <a:ea typeface="ＭＳ Ｐゴシック" panose="020B0600070205080204" pitchFamily="34" charset="-128"/>
              </a:rPr>
              <a:t>Community involvement in the entire research process from conception to implementation</a:t>
            </a:r>
          </a:p>
          <a:p>
            <a:pPr eaLnBrk="1" hangingPunct="1"/>
            <a:endParaRPr lang="en-US" altLang="en-US" sz="1000">
              <a:latin typeface="Andalus" pitchFamily="2" charset="0"/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 sz="1800">
                <a:latin typeface="Andalus" pitchFamily="2" charset="0"/>
                <a:ea typeface="ＭＳ Ｐゴシック" panose="020B0600070205080204" pitchFamily="34" charset="-128"/>
              </a:rPr>
              <a:t>Community members seen as ‘researchers”, not as subjects/objects of research. </a:t>
            </a:r>
          </a:p>
          <a:p>
            <a:pPr eaLnBrk="1" hangingPunct="1"/>
            <a:endParaRPr lang="en-US" altLang="en-US" sz="1000">
              <a:latin typeface="Andalus" pitchFamily="2" charset="0"/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ja-JP" sz="1800">
                <a:latin typeface="Andalus" pitchFamily="2" charset="0"/>
                <a:ea typeface="ＭＳ Ｐゴシック" panose="020B0600070205080204" pitchFamily="34" charset="-128"/>
              </a:rPr>
              <a:t>Useful in both defining a research question or conducting experimental research</a:t>
            </a:r>
          </a:p>
          <a:p>
            <a:pPr eaLnBrk="1" hangingPunct="1"/>
            <a:endParaRPr lang="en-US" altLang="ja-JP" sz="1000">
              <a:latin typeface="Andalus" pitchFamily="2" charset="0"/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ja-JP" sz="1800">
                <a:latin typeface="Andalus" pitchFamily="2" charset="0"/>
                <a:ea typeface="ＭＳ Ｐゴシック" panose="020B0600070205080204" pitchFamily="34" charset="-128"/>
              </a:rPr>
              <a:t>Rigorous yet flexible  allowing for follow up of issues and concerns which emerge during the research process </a:t>
            </a:r>
            <a:endParaRPr lang="en-US" altLang="en-US" sz="1800">
              <a:latin typeface="Andalus" pitchFamily="2" charset="0"/>
              <a:ea typeface="ＭＳ Ｐゴシック" panose="020B0600070205080204" pitchFamily="34" charset="-128"/>
            </a:endParaRPr>
          </a:p>
        </p:txBody>
      </p:sp>
      <p:pic>
        <p:nvPicPr>
          <p:cNvPr id="5122" name="Picture 2" descr="Participatory Research | SpringerLink">
            <a:extLst>
              <a:ext uri="{FF2B5EF4-FFF2-40B4-BE49-F238E27FC236}">
                <a16:creationId xmlns:a16="http://schemas.microsoft.com/office/drawing/2014/main" id="{893F6CDB-25D5-3A13-35CD-DE47BAFA8F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4123" y="2046932"/>
            <a:ext cx="3974445" cy="3184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59EE1C42-D185-D93C-8D34-B74222054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554" y="242644"/>
            <a:ext cx="8229600" cy="788987"/>
          </a:xfrm>
        </p:spPr>
        <p:txBody>
          <a:bodyPr/>
          <a:lstStyle/>
          <a:p>
            <a:r>
              <a:rPr lang="en-US" altLang="en-US" b="1">
                <a:ea typeface="ＭＳ Ｐゴシック" panose="020B0600070205080204" pitchFamily="34" charset="-128"/>
              </a:rPr>
              <a:t>Defining CBPR</a:t>
            </a:r>
          </a:p>
        </p:txBody>
      </p:sp>
      <p:sp>
        <p:nvSpPr>
          <p:cNvPr id="23555" name="Content Placeholder 2">
            <a:extLst>
              <a:ext uri="{FF2B5EF4-FFF2-40B4-BE49-F238E27FC236}">
                <a16:creationId xmlns:a16="http://schemas.microsoft.com/office/drawing/2014/main" id="{66475408-7F6B-1397-B8F3-CA071689C4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554" y="1424354"/>
            <a:ext cx="9777046" cy="4097215"/>
          </a:xfrm>
        </p:spPr>
        <p:txBody>
          <a:bodyPr/>
          <a:lstStyle/>
          <a:p>
            <a:r>
              <a:rPr lang="en-US" altLang="en-US" sz="2400">
                <a:ea typeface="ＭＳ Ｐゴシック" panose="020B0600070205080204" pitchFamily="34" charset="-128"/>
              </a:rPr>
              <a:t>A partnership approach that engages diverse partners in every aspect of the research process; where all partners contribute their expertise and in which </a:t>
            </a:r>
            <a:r>
              <a:rPr lang="en-US" altLang="en-US" sz="2400" u="sng">
                <a:ea typeface="ＭＳ Ｐゴシック" panose="020B0600070205080204" pitchFamily="34" charset="-128"/>
              </a:rPr>
              <a:t>influence</a:t>
            </a:r>
            <a:r>
              <a:rPr lang="en-US" altLang="en-US" sz="2400">
                <a:ea typeface="ＭＳ Ｐゴシック" panose="020B0600070205080204" pitchFamily="34" charset="-128"/>
              </a:rPr>
              <a:t>, </a:t>
            </a:r>
            <a:r>
              <a:rPr lang="en-US" altLang="en-US" sz="2400" u="sng">
                <a:ea typeface="ＭＳ Ｐゴシック" panose="020B0600070205080204" pitchFamily="34" charset="-128"/>
              </a:rPr>
              <a:t>decision-making </a:t>
            </a:r>
            <a:r>
              <a:rPr lang="en-US" altLang="en-US" sz="2400">
                <a:ea typeface="ＭＳ Ｐゴシック" panose="020B0600070205080204" pitchFamily="34" charset="-128"/>
              </a:rPr>
              <a:t>and </a:t>
            </a:r>
            <a:r>
              <a:rPr lang="en-US" altLang="en-US" sz="2400" u="sng">
                <a:ea typeface="ＭＳ Ｐゴシック" panose="020B0600070205080204" pitchFamily="34" charset="-128"/>
              </a:rPr>
              <a:t>ownership</a:t>
            </a:r>
            <a:r>
              <a:rPr lang="en-US" altLang="en-US" sz="2400">
                <a:ea typeface="ＭＳ Ｐゴシック" panose="020B0600070205080204" pitchFamily="34" charset="-128"/>
              </a:rPr>
              <a:t> is equally shared </a:t>
            </a:r>
            <a:r>
              <a:rPr lang="en-US" altLang="en-US" sz="1600">
                <a:ea typeface="ＭＳ Ｐゴシック" panose="020B0600070205080204" pitchFamily="34" charset="-128"/>
              </a:rPr>
              <a:t>(Israel et.. al, 1998)</a:t>
            </a:r>
          </a:p>
          <a:p>
            <a:endParaRPr lang="en-US" altLang="en-US">
              <a:ea typeface="ＭＳ Ｐゴシック" panose="020B0600070205080204" pitchFamily="34" charset="-128"/>
            </a:endParaRPr>
          </a:p>
          <a:p>
            <a:r>
              <a:rPr lang="en-US" altLang="en-US">
                <a:ea typeface="ＭＳ Ｐゴシック" panose="020B0600070205080204" pitchFamily="34" charset="-128"/>
              </a:rPr>
              <a:t>In this context, participatory connotes…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An equal balancing of the responsibilities, power, influence and control over the research process between researchers and community partners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916BFDBF-7D3F-9066-1E19-526E147ED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631" y="324706"/>
            <a:ext cx="8229600" cy="712787"/>
          </a:xfrm>
        </p:spPr>
        <p:txBody>
          <a:bodyPr/>
          <a:lstStyle/>
          <a:p>
            <a:r>
              <a:rPr lang="en-US" altLang="en-US" sz="3200" b="1">
                <a:ea typeface="ＭＳ Ｐゴシック" panose="020B0600070205080204" pitchFamily="34" charset="-128"/>
              </a:rPr>
              <a:t>Principles of CBPR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BBF553F-15BE-4F9E-431C-8FC92CBA39C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8482963"/>
              </p:ext>
            </p:extLst>
          </p:nvPr>
        </p:nvGraphicFramePr>
        <p:xfrm>
          <a:off x="539261" y="1037493"/>
          <a:ext cx="7959970" cy="5212080"/>
        </p:xfrm>
        <a:graphic>
          <a:graphicData uri="http://schemas.openxmlformats.org/drawingml/2006/table">
            <a:tbl>
              <a:tblPr/>
              <a:tblGrid>
                <a:gridCol w="442221">
                  <a:extLst>
                    <a:ext uri="{9D8B030D-6E8A-4147-A177-3AD203B41FA5}">
                      <a16:colId xmlns:a16="http://schemas.microsoft.com/office/drawing/2014/main" val="1079245642"/>
                    </a:ext>
                  </a:extLst>
                </a:gridCol>
                <a:gridCol w="7517749">
                  <a:extLst>
                    <a:ext uri="{9D8B030D-6E8A-4147-A177-3AD203B41FA5}">
                      <a16:colId xmlns:a16="http://schemas.microsoft.com/office/drawing/2014/main" val="2575319033"/>
                    </a:ext>
                  </a:extLst>
                </a:gridCol>
              </a:tblGrid>
              <a:tr h="506905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5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6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7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8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E72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E72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Recognize community as a unit of identity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Identify and build on the strengths and resources within the community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Facilitates  equal collaborative partnership in all phases of the research by especially taking account of social inequalities between partners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Promotes cooperative learning and capacity building among all partners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Integrates a balance between knowledge generation and intervention for mutual benefit of all partners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Focus on local relevance of health problems and its multiple determinants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Focus systems development through a cyclical and iterative process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Disseminates results to all partners and encourages their involvement in the process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A commitment to sustainability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E72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E72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8545374"/>
                  </a:ext>
                </a:extLst>
              </a:tr>
            </a:tbl>
          </a:graphicData>
        </a:graphic>
      </p:graphicFrame>
      <p:pic>
        <p:nvPicPr>
          <p:cNvPr id="9218" name="Picture 2" descr="Bridging the Community-Academic Divide in Community-based Participatory  Research: An Evaluation | Georgia Clinical and Translational Science  Alliance | Atlanta GA">
            <a:extLst>
              <a:ext uri="{FF2B5EF4-FFF2-40B4-BE49-F238E27FC236}">
                <a16:creationId xmlns:a16="http://schemas.microsoft.com/office/drawing/2014/main" id="{172B8982-CAE8-E8F7-9343-F14E77E214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5808" y="1957753"/>
            <a:ext cx="313690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BE90FA67-1DD3-78A1-9465-FE4F0FA17D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68056"/>
            <a:ext cx="8229600" cy="41275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3200" b="1">
                <a:latin typeface="Andalus" pitchFamily="2" charset="0"/>
                <a:ea typeface="ＭＳ Ｐゴシック" panose="020B0600070205080204" pitchFamily="34" charset="-128"/>
              </a:rPr>
              <a:t>Characteristics of CBPR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90F42779-B80F-408A-D3AC-B9E58F4ACCF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04093" y="962755"/>
            <a:ext cx="9097107" cy="52578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§"/>
            </a:pPr>
            <a:r>
              <a:rPr lang="en-US" altLang="en-US" sz="2000">
                <a:ea typeface="ＭＳ Ｐゴシック" panose="020B0600070205080204" pitchFamily="34" charset="-128"/>
              </a:rPr>
              <a:t>It is an </a:t>
            </a:r>
            <a:r>
              <a:rPr lang="en-US" altLang="en-US" sz="2000" b="1">
                <a:ea typeface="ＭＳ Ｐゴシック" panose="020B0600070205080204" pitchFamily="34" charset="-128"/>
              </a:rPr>
              <a:t>approach</a:t>
            </a:r>
            <a:r>
              <a:rPr lang="en-US" altLang="en-US" sz="2000">
                <a:ea typeface="ＭＳ Ｐゴシック" panose="020B0600070205080204" pitchFamily="34" charset="-128"/>
              </a:rPr>
              <a:t> and a </a:t>
            </a:r>
            <a:r>
              <a:rPr lang="en-US" altLang="en-US" sz="2000" b="1">
                <a:ea typeface="ＭＳ Ｐゴシック" panose="020B0600070205080204" pitchFamily="34" charset="-128"/>
              </a:rPr>
              <a:t>process</a:t>
            </a:r>
            <a:r>
              <a:rPr lang="en-US" altLang="en-US" sz="2000">
                <a:ea typeface="ＭＳ Ｐゴシック" panose="020B0600070205080204" pitchFamily="34" charset="-128"/>
              </a:rPr>
              <a:t> to identify relevant research questions, study designs and data collection</a:t>
            </a:r>
          </a:p>
          <a:p>
            <a:pPr>
              <a:buFont typeface="Wingdings" pitchFamily="2" charset="2"/>
              <a:buChar char="§"/>
            </a:pPr>
            <a:endParaRPr lang="en-US" altLang="en-US" sz="1000">
              <a:ea typeface="ＭＳ Ｐゴシック" panose="020B0600070205080204" pitchFamily="34" charset="-128"/>
            </a:endParaRPr>
          </a:p>
          <a:p>
            <a:pPr>
              <a:buFont typeface="Wingdings" pitchFamily="2" charset="2"/>
              <a:buChar char="§"/>
            </a:pPr>
            <a:r>
              <a:rPr lang="en-US" altLang="en-US" sz="2000">
                <a:ea typeface="ＭＳ Ｐゴシック" panose="020B0600070205080204" pitchFamily="34" charset="-128"/>
              </a:rPr>
              <a:t>Mostly used to empower marginalized groups by encouraging and facilitating their participation in the research process</a:t>
            </a:r>
          </a:p>
          <a:p>
            <a:pPr>
              <a:buFont typeface="Wingdings" pitchFamily="2" charset="2"/>
              <a:buChar char="§"/>
            </a:pPr>
            <a:endParaRPr lang="en-US" altLang="en-US" sz="1000">
              <a:ea typeface="ＭＳ Ｐゴシック" panose="020B0600070205080204" pitchFamily="34" charset="-128"/>
            </a:endParaRPr>
          </a:p>
          <a:p>
            <a:pPr>
              <a:buFont typeface="Wingdings" pitchFamily="2" charset="2"/>
              <a:buChar char="§"/>
            </a:pPr>
            <a:r>
              <a:rPr lang="en-US" altLang="en-US" sz="2000">
                <a:ea typeface="ＭＳ Ｐゴシック" panose="020B0600070205080204" pitchFamily="34" charset="-128"/>
              </a:rPr>
              <a:t>Generates trust and confidence in the research process among community partners</a:t>
            </a:r>
            <a:endParaRPr lang="en-US" altLang="en-US" sz="2000">
              <a:latin typeface="Andalus" pitchFamily="2" charset="0"/>
              <a:ea typeface="ＭＳ Ｐゴシック" panose="020B0600070205080204" pitchFamily="34" charset="-128"/>
            </a:endParaRPr>
          </a:p>
          <a:p>
            <a:pPr>
              <a:buFont typeface="Wingdings" pitchFamily="2" charset="2"/>
              <a:buChar char="§"/>
            </a:pPr>
            <a:endParaRPr lang="en-US" altLang="en-US" sz="1000">
              <a:latin typeface="Andalus" pitchFamily="2" charset="0"/>
              <a:ea typeface="ＭＳ Ｐゴシック" panose="020B0600070205080204" pitchFamily="34" charset="-128"/>
            </a:endParaRPr>
          </a:p>
          <a:p>
            <a:pPr eaLnBrk="1" hangingPunct="1">
              <a:buFont typeface="Wingdings" pitchFamily="2" charset="2"/>
              <a:buChar char="§"/>
            </a:pPr>
            <a:r>
              <a:rPr lang="en-US" altLang="en-US" sz="2000">
                <a:latin typeface="Andalus" pitchFamily="2" charset="0"/>
                <a:ea typeface="ＭＳ Ｐゴシック" panose="020B0600070205080204" pitchFamily="34" charset="-128"/>
              </a:rPr>
              <a:t>Engages community members and researchers in a joint process</a:t>
            </a:r>
          </a:p>
          <a:p>
            <a:pPr eaLnBrk="1" hangingPunct="1">
              <a:buFont typeface="Wingdings" pitchFamily="2" charset="2"/>
              <a:buChar char="§"/>
            </a:pPr>
            <a:endParaRPr lang="en-US" altLang="en-US" sz="1000">
              <a:latin typeface="Andalus" pitchFamily="2" charset="0"/>
              <a:ea typeface="ＭＳ Ｐゴシック" panose="020B0600070205080204" pitchFamily="34" charset="-128"/>
            </a:endParaRPr>
          </a:p>
          <a:p>
            <a:pPr eaLnBrk="1" hangingPunct="1">
              <a:buFont typeface="Wingdings" pitchFamily="2" charset="2"/>
              <a:buChar char="§"/>
            </a:pPr>
            <a:r>
              <a:rPr lang="en-US" altLang="en-US" sz="2000">
                <a:latin typeface="Andalus" pitchFamily="2" charset="0"/>
                <a:ea typeface="ＭＳ Ｐゴシック" panose="020B0600070205080204" pitchFamily="34" charset="-128"/>
              </a:rPr>
              <a:t>Provides opportunities for joint learning while facilitating local capacity building</a:t>
            </a:r>
          </a:p>
          <a:p>
            <a:pPr eaLnBrk="1" hangingPunct="1">
              <a:buFont typeface="Wingdings" pitchFamily="2" charset="2"/>
              <a:buChar char="§"/>
            </a:pPr>
            <a:endParaRPr lang="en-US" altLang="en-US" sz="1000">
              <a:latin typeface="Andalus" pitchFamily="2" charset="0"/>
              <a:ea typeface="ＭＳ Ｐゴシック" panose="020B0600070205080204" pitchFamily="34" charset="-128"/>
            </a:endParaRPr>
          </a:p>
          <a:p>
            <a:pPr eaLnBrk="1" hangingPunct="1">
              <a:buFont typeface="Wingdings" pitchFamily="2" charset="2"/>
              <a:buChar char="§"/>
            </a:pPr>
            <a:r>
              <a:rPr lang="en-US" altLang="en-US" sz="2000">
                <a:latin typeface="Andalus" pitchFamily="2" charset="0"/>
                <a:ea typeface="ＭＳ Ｐゴシック" panose="020B0600070205080204" pitchFamily="34" charset="-128"/>
              </a:rPr>
              <a:t>Achieves a balance between research and action</a:t>
            </a:r>
          </a:p>
          <a:p>
            <a:pPr marL="0" indent="0" eaLnBrk="1" hangingPunct="1">
              <a:buNone/>
            </a:pPr>
            <a:endParaRPr lang="en-US" altLang="en-US" sz="1000">
              <a:latin typeface="Andalus" pitchFamily="2" charset="0"/>
              <a:ea typeface="ＭＳ Ｐゴシック" panose="020B0600070205080204" pitchFamily="34" charset="-128"/>
            </a:endParaRPr>
          </a:p>
          <a:p>
            <a:pPr eaLnBrk="1" hangingPunct="1">
              <a:buFont typeface="Wingdings" pitchFamily="2" charset="2"/>
              <a:buChar char="§"/>
            </a:pPr>
            <a:r>
              <a:rPr lang="en-US" altLang="en-US" sz="2000">
                <a:latin typeface="Andalus" pitchFamily="2" charset="0"/>
                <a:ea typeface="ＭＳ Ｐゴシック" panose="020B0600070205080204" pitchFamily="34" charset="-128"/>
              </a:rPr>
              <a:t>Ensures community partners ownership and commitment to sustainability of research</a:t>
            </a:r>
          </a:p>
        </p:txBody>
      </p:sp>
      <p:pic>
        <p:nvPicPr>
          <p:cNvPr id="11266" name="Picture 2" descr="Quotes about Community collaboration (30 quotes) | Collaboration quotes,  Community quotes, 25th quotes">
            <a:extLst>
              <a:ext uri="{FF2B5EF4-FFF2-40B4-BE49-F238E27FC236}">
                <a16:creationId xmlns:a16="http://schemas.microsoft.com/office/drawing/2014/main" id="{A3358DB0-A85B-148D-0039-6F441BFB94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9505" y="3140317"/>
            <a:ext cx="2679950" cy="2691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53DBA65F-AF1A-63FA-2952-C594F6BD8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861" y="348152"/>
            <a:ext cx="8229600" cy="712787"/>
          </a:xfrm>
        </p:spPr>
        <p:txBody>
          <a:bodyPr/>
          <a:lstStyle/>
          <a:p>
            <a:r>
              <a:rPr lang="en-US" altLang="en-US" sz="3200" b="1">
                <a:ea typeface="ＭＳ Ｐゴシック" panose="020B0600070205080204" pitchFamily="34" charset="-128"/>
              </a:rPr>
              <a:t>Types of research where CBPR is relevant</a:t>
            </a:r>
          </a:p>
        </p:txBody>
      </p:sp>
      <p:sp>
        <p:nvSpPr>
          <p:cNvPr id="27651" name="Content Placeholder 2">
            <a:extLst>
              <a:ext uri="{FF2B5EF4-FFF2-40B4-BE49-F238E27FC236}">
                <a16:creationId xmlns:a16="http://schemas.microsoft.com/office/drawing/2014/main" id="{61371802-3482-62C1-764A-C008E76040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769" y="1482971"/>
            <a:ext cx="8229600" cy="4413737"/>
          </a:xfrm>
        </p:spPr>
        <p:txBody>
          <a:bodyPr/>
          <a:lstStyle/>
          <a:p>
            <a:r>
              <a:rPr lang="en-US" altLang="en-US" sz="2200">
                <a:ea typeface="ＭＳ Ｐゴシック" panose="020B0600070205080204" pitchFamily="34" charset="-128"/>
              </a:rPr>
              <a:t>Descriptive research to identify or elucidate social determinants of health</a:t>
            </a:r>
          </a:p>
          <a:p>
            <a:endParaRPr lang="en-US" altLang="en-US" sz="1000">
              <a:ea typeface="ＭＳ Ｐゴシック" panose="020B0600070205080204" pitchFamily="34" charset="-128"/>
            </a:endParaRPr>
          </a:p>
          <a:p>
            <a:r>
              <a:rPr lang="en-US" altLang="en-US" sz="2200">
                <a:ea typeface="ＭＳ Ｐゴシック" panose="020B0600070205080204" pitchFamily="34" charset="-128"/>
              </a:rPr>
              <a:t>Experimental research to understand disparities in health status or risk factors for health outcomes, especially among marginalized groups</a:t>
            </a:r>
          </a:p>
          <a:p>
            <a:endParaRPr lang="en-US" altLang="en-US" sz="1000">
              <a:ea typeface="ＭＳ Ｐゴシック" panose="020B0600070205080204" pitchFamily="34" charset="-128"/>
            </a:endParaRPr>
          </a:p>
          <a:p>
            <a:r>
              <a:rPr lang="en-US" altLang="en-US" sz="2200">
                <a:ea typeface="ＭＳ Ｐゴシック" panose="020B0600070205080204" pitchFamily="34" charset="-128"/>
              </a:rPr>
              <a:t>Exploratory research to define needs, problems and assets in specific communities</a:t>
            </a:r>
          </a:p>
          <a:p>
            <a:endParaRPr lang="en-US" altLang="en-US" sz="1000">
              <a:ea typeface="ＭＳ Ｐゴシック" panose="020B0600070205080204" pitchFamily="34" charset="-128"/>
            </a:endParaRPr>
          </a:p>
          <a:p>
            <a:r>
              <a:rPr lang="en-US" altLang="en-US" sz="2200">
                <a:ea typeface="ＭＳ Ｐゴシック" panose="020B0600070205080204" pitchFamily="34" charset="-128"/>
              </a:rPr>
              <a:t>Intervention and/or evaluation research for programs and policies to improve health outcomes</a:t>
            </a:r>
          </a:p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 descr="Core Components/Phases in Conducting Community-based Participatory... |  Download Scientific Diagram">
            <a:extLst>
              <a:ext uri="{FF2B5EF4-FFF2-40B4-BE49-F238E27FC236}">
                <a16:creationId xmlns:a16="http://schemas.microsoft.com/office/drawing/2014/main" id="{40C7203B-B924-AA26-F44D-52FF17BA48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3415" y="1963615"/>
            <a:ext cx="3774830" cy="3481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674" name="Title 1">
            <a:extLst>
              <a:ext uri="{FF2B5EF4-FFF2-40B4-BE49-F238E27FC236}">
                <a16:creationId xmlns:a16="http://schemas.microsoft.com/office/drawing/2014/main" id="{78681E5B-5FEA-3AA0-FA96-8355B02F0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877" y="371598"/>
            <a:ext cx="8229600" cy="712787"/>
          </a:xfrm>
        </p:spPr>
        <p:txBody>
          <a:bodyPr/>
          <a:lstStyle/>
          <a:p>
            <a:r>
              <a:rPr lang="en-US" altLang="en-US" sz="3200" b="1">
                <a:ea typeface="ＭＳ Ｐゴシック" panose="020B0600070205080204" pitchFamily="34" charset="-128"/>
              </a:rPr>
              <a:t>Stages of CBPR</a:t>
            </a:r>
          </a:p>
        </p:txBody>
      </p:sp>
      <p:sp>
        <p:nvSpPr>
          <p:cNvPr id="28675" name="Content Placeholder 2">
            <a:extLst>
              <a:ext uri="{FF2B5EF4-FFF2-40B4-BE49-F238E27FC236}">
                <a16:creationId xmlns:a16="http://schemas.microsoft.com/office/drawing/2014/main" id="{6004249A-0449-89E7-38F5-8E346D1758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877" y="1184031"/>
            <a:ext cx="10093569" cy="5040923"/>
          </a:xfrm>
        </p:spPr>
        <p:txBody>
          <a:bodyPr>
            <a:normAutofit/>
          </a:bodyPr>
          <a:lstStyle/>
          <a:p>
            <a:r>
              <a:rPr lang="en-US" altLang="en-US" sz="2000">
                <a:ea typeface="ＭＳ Ｐゴシック" panose="020B0600070205080204" pitchFamily="34" charset="-128"/>
              </a:rPr>
              <a:t>Forming and maintaining community partnerships</a:t>
            </a:r>
          </a:p>
          <a:p>
            <a:pPr lvl="1"/>
            <a:r>
              <a:rPr lang="en-US" altLang="en-US" sz="1400">
                <a:ea typeface="ＭＳ Ｐゴシック" panose="020B0600070205080204" pitchFamily="34" charset="-128"/>
              </a:rPr>
              <a:t>Who is the community?</a:t>
            </a:r>
          </a:p>
          <a:p>
            <a:pPr lvl="1"/>
            <a:r>
              <a:rPr lang="en-US" altLang="en-US" sz="1400">
                <a:ea typeface="ＭＳ Ｐゴシック" panose="020B0600070205080204" pitchFamily="34" charset="-128"/>
              </a:rPr>
              <a:t>Leadership/representativeness</a:t>
            </a:r>
          </a:p>
          <a:p>
            <a:pPr lvl="1"/>
            <a:r>
              <a:rPr lang="en-US" altLang="en-US" sz="1400">
                <a:ea typeface="ＭＳ Ｐゴシック" panose="020B0600070205080204" pitchFamily="34" charset="-128"/>
              </a:rPr>
              <a:t>Dynamics of interaction and relationships and ongoing conflict resolution measures</a:t>
            </a:r>
          </a:p>
          <a:p>
            <a:endParaRPr lang="en-US" altLang="en-US" sz="1000">
              <a:ea typeface="ＭＳ Ｐゴシック" panose="020B0600070205080204" pitchFamily="34" charset="-128"/>
            </a:endParaRPr>
          </a:p>
          <a:p>
            <a:r>
              <a:rPr lang="en-US" altLang="en-US" sz="2000">
                <a:ea typeface="ＭＳ Ｐゴシック" panose="020B0600070205080204" pitchFamily="34" charset="-128"/>
              </a:rPr>
              <a:t>Assess community dynamics</a:t>
            </a:r>
          </a:p>
          <a:p>
            <a:pPr lvl="1"/>
            <a:r>
              <a:rPr lang="en-US" altLang="en-US" sz="1600">
                <a:ea typeface="ＭＳ Ｐゴシック" panose="020B0600070205080204" pitchFamily="34" charset="-128"/>
              </a:rPr>
              <a:t>Understand history of relationships , values, norms, language, communication</a:t>
            </a:r>
          </a:p>
          <a:p>
            <a:endParaRPr lang="en-US" altLang="en-US" sz="1000">
              <a:ea typeface="ＭＳ Ｐゴシック" panose="020B0600070205080204" pitchFamily="34" charset="-128"/>
            </a:endParaRPr>
          </a:p>
          <a:p>
            <a:r>
              <a:rPr lang="en-US" altLang="en-US" sz="2000">
                <a:ea typeface="ＭＳ Ｐゴシック" panose="020B0600070205080204" pitchFamily="34" charset="-128"/>
              </a:rPr>
              <a:t>Identify local [health and other] concerns</a:t>
            </a:r>
          </a:p>
          <a:p>
            <a:pPr lvl="1"/>
            <a:r>
              <a:rPr lang="en-US" altLang="en-US" sz="1600">
                <a:ea typeface="ＭＳ Ｐゴシック" panose="020B0600070205080204" pitchFamily="34" charset="-128"/>
              </a:rPr>
              <a:t>Must be relevant to community partners and issues of concerns</a:t>
            </a:r>
          </a:p>
          <a:p>
            <a:endParaRPr lang="en-US" altLang="en-US" sz="1000">
              <a:ea typeface="ＭＳ Ｐゴシック" panose="020B0600070205080204" pitchFamily="34" charset="-128"/>
            </a:endParaRPr>
          </a:p>
          <a:p>
            <a:r>
              <a:rPr lang="en-US" altLang="en-US" sz="2000">
                <a:ea typeface="ＭＳ Ｐゴシック" panose="020B0600070205080204" pitchFamily="34" charset="-128"/>
              </a:rPr>
              <a:t>Mutual commitment to take action</a:t>
            </a:r>
          </a:p>
          <a:p>
            <a:pPr lvl="1"/>
            <a:r>
              <a:rPr lang="en-US" altLang="en-US" sz="1600">
                <a:ea typeface="ＭＳ Ｐゴシック" panose="020B0600070205080204" pitchFamily="34" charset="-128"/>
              </a:rPr>
              <a:t>All partners must jointly decide on solutions and be committed to taking action</a:t>
            </a:r>
          </a:p>
          <a:p>
            <a:endParaRPr lang="en-US" altLang="en-US" sz="1000">
              <a:ea typeface="ＭＳ Ｐゴシック" panose="020B0600070205080204" pitchFamily="34" charset="-128"/>
            </a:endParaRPr>
          </a:p>
          <a:p>
            <a:r>
              <a:rPr lang="en-US" altLang="en-US" sz="2000">
                <a:ea typeface="ＭＳ Ｐゴシック" panose="020B0600070205080204" pitchFamily="34" charset="-128"/>
              </a:rPr>
              <a:t>Document/evaluate effectiveness of partnerships</a:t>
            </a:r>
          </a:p>
          <a:p>
            <a:pPr lvl="1"/>
            <a:r>
              <a:rPr lang="en-US" altLang="en-US" sz="1600">
                <a:ea typeface="ＭＳ Ｐゴシック" panose="020B0600070205080204" pitchFamily="34" charset="-128"/>
              </a:rPr>
              <a:t>Requires ongoing assessment and evaluation</a:t>
            </a:r>
          </a:p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7792D3BA-506D-A563-C54C-A63FECE7DC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27539" y="359875"/>
            <a:ext cx="8229600" cy="742094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3200" b="1">
                <a:latin typeface="Andalus" pitchFamily="2" charset="0"/>
                <a:ea typeface="ＭＳ Ｐゴシック" panose="020B0600070205080204" pitchFamily="34" charset="-128"/>
              </a:rPr>
              <a:t>Critical questions for engaging CBPR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8AB64CD5-6818-8DB2-50B0-141212380A1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27539" y="1606061"/>
            <a:ext cx="9390185" cy="4290647"/>
          </a:xfrm>
        </p:spPr>
        <p:txBody>
          <a:bodyPr>
            <a:normAutofit fontScale="92500" lnSpcReduction="10000"/>
          </a:bodyPr>
          <a:lstStyle/>
          <a:p>
            <a:pPr marL="609600" indent="-609600"/>
            <a:r>
              <a:rPr lang="en-US" altLang="en-US" sz="2000">
                <a:latin typeface="Andalus" pitchFamily="2" charset="0"/>
                <a:ea typeface="ＭＳ Ｐゴシック" panose="020B0600070205080204" pitchFamily="34" charset="-128"/>
              </a:rPr>
              <a:t>Who are the partners and what is the nature of their involvement?</a:t>
            </a:r>
          </a:p>
          <a:p>
            <a:pPr marL="609600" indent="-609600"/>
            <a:endParaRPr lang="en-US" altLang="en-US" sz="1000">
              <a:latin typeface="Andalus" pitchFamily="2" charset="0"/>
              <a:ea typeface="ＭＳ Ｐゴシック" panose="020B0600070205080204" pitchFamily="34" charset="-128"/>
            </a:endParaRPr>
          </a:p>
          <a:p>
            <a:pPr marL="609600" indent="-609600"/>
            <a:r>
              <a:rPr lang="en-US" altLang="en-US" sz="2000">
                <a:latin typeface="Andalus" pitchFamily="2" charset="0"/>
                <a:ea typeface="ＭＳ Ｐゴシック" panose="020B0600070205080204" pitchFamily="34" charset="-128"/>
              </a:rPr>
              <a:t>Who identifies or defines the research question?</a:t>
            </a:r>
          </a:p>
          <a:p>
            <a:pPr marL="609600" indent="-609600"/>
            <a:endParaRPr lang="en-US" altLang="en-US" sz="1000">
              <a:latin typeface="Andalus" pitchFamily="2" charset="0"/>
              <a:ea typeface="ＭＳ Ｐゴシック" panose="020B0600070205080204" pitchFamily="34" charset="-128"/>
            </a:endParaRPr>
          </a:p>
          <a:p>
            <a:pPr marL="609600" indent="-609600"/>
            <a:r>
              <a:rPr lang="en-US" altLang="en-US" sz="2000">
                <a:latin typeface="Andalus" pitchFamily="2" charset="0"/>
                <a:ea typeface="ＭＳ Ｐゴシック" panose="020B0600070205080204" pitchFamily="34" charset="-128"/>
              </a:rPr>
              <a:t>What is the aim, purpose and goal of the research?</a:t>
            </a:r>
          </a:p>
          <a:p>
            <a:pPr marL="609600" indent="-609600"/>
            <a:endParaRPr lang="en-US" altLang="en-US" sz="1000">
              <a:latin typeface="Andalus" pitchFamily="2" charset="0"/>
              <a:ea typeface="ＭＳ Ｐゴシック" panose="020B0600070205080204" pitchFamily="34" charset="-128"/>
            </a:endParaRPr>
          </a:p>
          <a:p>
            <a:pPr marL="609600" indent="-609600"/>
            <a:r>
              <a:rPr lang="en-US" altLang="en-US" sz="2000">
                <a:latin typeface="Andalus" pitchFamily="2" charset="0"/>
                <a:ea typeface="ＭＳ Ｐゴシック" panose="020B0600070205080204" pitchFamily="34" charset="-128"/>
              </a:rPr>
              <a:t>Is the process and context of the project suitable for CBPR? </a:t>
            </a:r>
          </a:p>
          <a:p>
            <a:pPr marL="609600" indent="-609600"/>
            <a:endParaRPr lang="en-US" altLang="en-US" sz="1000">
              <a:latin typeface="Andalus" pitchFamily="2" charset="0"/>
              <a:ea typeface="ＭＳ Ｐゴシック" panose="020B0600070205080204" pitchFamily="34" charset="-128"/>
            </a:endParaRPr>
          </a:p>
          <a:p>
            <a:pPr marL="609600" indent="-609600"/>
            <a:r>
              <a:rPr lang="en-US" altLang="en-US" sz="2000">
                <a:latin typeface="Andalus" pitchFamily="2" charset="0"/>
                <a:ea typeface="ＭＳ Ｐゴシック" panose="020B0600070205080204" pitchFamily="34" charset="-128"/>
              </a:rPr>
              <a:t>What opportunities exist to address issues of interest to the local community?</a:t>
            </a:r>
          </a:p>
          <a:p>
            <a:pPr marL="609600" indent="-609600"/>
            <a:endParaRPr lang="en-US" altLang="en-US" sz="1000">
              <a:latin typeface="Andalus" pitchFamily="2" charset="0"/>
              <a:ea typeface="ＭＳ Ｐゴシック" panose="020B0600070205080204" pitchFamily="34" charset="-128"/>
            </a:endParaRPr>
          </a:p>
          <a:p>
            <a:pPr marL="609600" indent="-609600"/>
            <a:r>
              <a:rPr lang="en-US" altLang="en-US" sz="2000">
                <a:latin typeface="Andalus" pitchFamily="2" charset="0"/>
                <a:ea typeface="ＭＳ Ｐゴシック" panose="020B0600070205080204" pitchFamily="34" charset="-128"/>
              </a:rPr>
              <a:t>What is the nature of the desired outcome?</a:t>
            </a:r>
          </a:p>
          <a:p>
            <a:pPr marL="609600" indent="-609600"/>
            <a:endParaRPr lang="en-US" altLang="en-US" sz="2000">
              <a:latin typeface="Andalus" pitchFamily="2" charset="0"/>
              <a:ea typeface="ＭＳ Ｐゴシック" panose="020B0600070205080204" pitchFamily="34" charset="-128"/>
            </a:endParaRPr>
          </a:p>
          <a:p>
            <a:pPr marL="609600" indent="-609600"/>
            <a:r>
              <a:rPr lang="en-US" altLang="en-US" sz="2000">
                <a:latin typeface="Andalus" pitchFamily="2" charset="0"/>
                <a:ea typeface="ＭＳ Ｐゴシック" panose="020B0600070205080204" pitchFamily="34" charset="-128"/>
              </a:rPr>
              <a:t>How do you identify and address imbalance in power dynamics?</a:t>
            </a:r>
          </a:p>
        </p:txBody>
      </p:sp>
      <p:pic>
        <p:nvPicPr>
          <p:cNvPr id="2" name="Picture 2" descr="Tell Us About Your Methodology – Community Based Participatory Research –  Research Bow">
            <a:extLst>
              <a:ext uri="{FF2B5EF4-FFF2-40B4-BE49-F238E27FC236}">
                <a16:creationId xmlns:a16="http://schemas.microsoft.com/office/drawing/2014/main" id="{E26357A6-1552-87D3-8579-8ED6BACF4E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2131" y="2218592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>
            <a:extLst>
              <a:ext uri="{FF2B5EF4-FFF2-40B4-BE49-F238E27FC236}">
                <a16:creationId xmlns:a16="http://schemas.microsoft.com/office/drawing/2014/main" id="{64EB07EE-7C9D-2BCA-9BD2-DFE8AC151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307" y="349311"/>
            <a:ext cx="8229600" cy="712787"/>
          </a:xfrm>
        </p:spPr>
        <p:txBody>
          <a:bodyPr/>
          <a:lstStyle/>
          <a:p>
            <a:r>
              <a:rPr lang="en-US" altLang="en-US" sz="3200" b="1">
                <a:ea typeface="ＭＳ Ｐゴシック" panose="020B0600070205080204" pitchFamily="34" charset="-128"/>
              </a:rPr>
              <a:t>Issues in using CBPR</a:t>
            </a:r>
          </a:p>
        </p:txBody>
      </p:sp>
      <p:sp>
        <p:nvSpPr>
          <p:cNvPr id="41987" name="Content Placeholder 2">
            <a:extLst>
              <a:ext uri="{FF2B5EF4-FFF2-40B4-BE49-F238E27FC236}">
                <a16:creationId xmlns:a16="http://schemas.microsoft.com/office/drawing/2014/main" id="{08F3F66D-7F8D-E9CE-EF01-AB06E609BF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877" y="1289540"/>
            <a:ext cx="9378462" cy="4665783"/>
          </a:xfrm>
        </p:spPr>
        <p:txBody>
          <a:bodyPr>
            <a:noAutofit/>
          </a:bodyPr>
          <a:lstStyle/>
          <a:p>
            <a:r>
              <a:rPr lang="en-US" altLang="en-US" sz="1800">
                <a:ea typeface="ＭＳ Ｐゴシック" panose="020B0600070205080204" pitchFamily="34" charset="-128"/>
              </a:rPr>
              <a:t>Is community partners’ role Advisory or Participatory</a:t>
            </a:r>
          </a:p>
          <a:p>
            <a:pPr lvl="1"/>
            <a:r>
              <a:rPr lang="en-US" altLang="en-US" sz="1800">
                <a:ea typeface="ＭＳ Ｐゴシック" panose="020B0600070205080204" pitchFamily="34" charset="-128"/>
              </a:rPr>
              <a:t>Sharing power and control over decision making process</a:t>
            </a:r>
          </a:p>
          <a:p>
            <a:pPr lvl="1"/>
            <a:endParaRPr lang="en-US" altLang="en-US" sz="1000">
              <a:ea typeface="ＭＳ Ｐゴシック" panose="020B0600070205080204" pitchFamily="34" charset="-128"/>
            </a:endParaRPr>
          </a:p>
          <a:p>
            <a:r>
              <a:rPr lang="en-US" altLang="en-US" sz="1800">
                <a:ea typeface="ＭＳ Ｐゴシック" panose="020B0600070205080204" pitchFamily="34" charset="-128"/>
              </a:rPr>
              <a:t>Using community partners only to generate information</a:t>
            </a:r>
          </a:p>
          <a:p>
            <a:endParaRPr lang="en-US" altLang="en-US" sz="1000">
              <a:ea typeface="ＭＳ Ｐゴシック" panose="020B0600070205080204" pitchFamily="34" charset="-128"/>
            </a:endParaRPr>
          </a:p>
          <a:p>
            <a:r>
              <a:rPr lang="en-US" altLang="en-US" sz="1800">
                <a:ea typeface="ＭＳ Ｐゴシック" panose="020B0600070205080204" pitchFamily="34" charset="-128"/>
              </a:rPr>
              <a:t>Consider resources needed</a:t>
            </a:r>
          </a:p>
          <a:p>
            <a:endParaRPr lang="en-US" altLang="en-US" sz="1000">
              <a:ea typeface="ＭＳ Ｐゴシック" panose="020B0600070205080204" pitchFamily="34" charset="-128"/>
            </a:endParaRPr>
          </a:p>
          <a:p>
            <a:r>
              <a:rPr lang="en-US" altLang="en-US" sz="1800">
                <a:ea typeface="ＭＳ Ｐゴシック" panose="020B0600070205080204" pitchFamily="34" charset="-128"/>
              </a:rPr>
              <a:t>Clarify social and authority structure among partners</a:t>
            </a:r>
          </a:p>
          <a:p>
            <a:endParaRPr lang="en-US" altLang="en-US" sz="1000">
              <a:ea typeface="ＭＳ Ｐゴシック" panose="020B0600070205080204" pitchFamily="34" charset="-128"/>
            </a:endParaRPr>
          </a:p>
          <a:p>
            <a:r>
              <a:rPr lang="en-US" altLang="en-US" sz="1800">
                <a:ea typeface="ＭＳ Ｐゴシック" panose="020B0600070205080204" pitchFamily="34" charset="-128"/>
              </a:rPr>
              <a:t>Working with and managing diversity</a:t>
            </a:r>
          </a:p>
          <a:p>
            <a:endParaRPr lang="en-US" altLang="en-US" sz="1000">
              <a:ea typeface="ＭＳ Ｐゴシック" panose="020B0600070205080204" pitchFamily="34" charset="-128"/>
            </a:endParaRPr>
          </a:p>
          <a:p>
            <a:r>
              <a:rPr lang="en-US" altLang="en-US" sz="1800">
                <a:ea typeface="ＭＳ Ｐゴシック" panose="020B0600070205080204" pitchFamily="34" charset="-128"/>
              </a:rPr>
              <a:t>Generating balance between research and change</a:t>
            </a:r>
          </a:p>
          <a:p>
            <a:endParaRPr lang="en-US" altLang="en-US" sz="1000">
              <a:ea typeface="ＭＳ Ｐゴシック" panose="020B0600070205080204" pitchFamily="34" charset="-128"/>
            </a:endParaRPr>
          </a:p>
          <a:p>
            <a:r>
              <a:rPr lang="en-US" altLang="en-US" sz="1800">
                <a:ea typeface="ＭＳ Ｐゴシック" panose="020B0600070205080204" pitchFamily="34" charset="-128"/>
              </a:rPr>
              <a:t>Facilitators- Trust, Process and Resource allocation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D531BA54-B7F8-1090-40C8-B70ADF6158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560387"/>
          </a:xfrm>
        </p:spPr>
        <p:txBody>
          <a:bodyPr/>
          <a:lstStyle/>
          <a:p>
            <a:pPr eaLnBrk="1" hangingPunct="1"/>
            <a:r>
              <a:rPr lang="en-US" altLang="en-US" sz="3200" b="1">
                <a:latin typeface="Andalus" pitchFamily="2" charset="0"/>
                <a:ea typeface="ＭＳ Ｐゴシック" panose="020B0600070205080204" pitchFamily="34" charset="-128"/>
              </a:rPr>
              <a:t>Critique of CBPR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C376ECB3-F5BF-931F-55D2-7F7FAA45BA8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3600">
                <a:latin typeface="Andalus" pitchFamily="2" charset="0"/>
                <a:ea typeface="ＭＳ Ｐゴシック" panose="020B0600070205080204" pitchFamily="34" charset="-128"/>
              </a:rPr>
              <a:t>Power and influence of the poor/underprivileged </a:t>
            </a:r>
            <a:br>
              <a:rPr lang="en-US" altLang="en-US" sz="3600">
                <a:latin typeface="Andalus" pitchFamily="2" charset="0"/>
                <a:ea typeface="ＭＳ Ｐゴシック" panose="020B0600070205080204" pitchFamily="34" charset="-128"/>
              </a:rPr>
            </a:br>
            <a:endParaRPr lang="en-US" altLang="en-US" sz="3600">
              <a:latin typeface="Andalus" pitchFamily="2" charset="0"/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 sz="3600">
                <a:latin typeface="Andalus" pitchFamily="2" charset="0"/>
                <a:ea typeface="ＭＳ Ｐゴシック" panose="020B0600070205080204" pitchFamily="34" charset="-128"/>
              </a:rPr>
              <a:t>Group selection and composition</a:t>
            </a:r>
            <a:br>
              <a:rPr lang="en-US" altLang="en-US" sz="3600">
                <a:latin typeface="Andalus" pitchFamily="2" charset="0"/>
                <a:ea typeface="ＭＳ Ｐゴシック" panose="020B0600070205080204" pitchFamily="34" charset="-128"/>
              </a:rPr>
            </a:br>
            <a:endParaRPr lang="en-US" altLang="en-US" sz="3600">
              <a:latin typeface="Andalus" pitchFamily="2" charset="0"/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 sz="3600">
                <a:latin typeface="Andalus" pitchFamily="2" charset="0"/>
                <a:ea typeface="ＭＳ Ｐゴシック" panose="020B0600070205080204" pitchFamily="34" charset="-128"/>
              </a:rPr>
              <a:t>Extent of changes proposed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49FD1F35-E36C-19AE-0F92-4817BE971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82B48-E775-94C3-9CA1-D064BFA23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677" y="300892"/>
            <a:ext cx="10515600" cy="760290"/>
          </a:xfrm>
        </p:spPr>
        <p:txBody>
          <a:bodyPr>
            <a:normAutofit/>
          </a:bodyPr>
          <a:lstStyle/>
          <a:p>
            <a:r>
              <a:rPr lang="en-US" altLang="en-US" sz="360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Patient-focused Research</a:t>
            </a:r>
            <a:endParaRPr lang="en-US" sz="36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EEA458-D3C8-CB61-90D9-DE0B0C4690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7893" y="1061182"/>
            <a:ext cx="9044354" cy="5112301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n-US" altLang="en-US" sz="2000"/>
              <a:t>Different conceptualizations still exist, but it is generally agreed that </a:t>
            </a:r>
            <a:r>
              <a:rPr lang="en-US" altLang="en-US" sz="2000" err="1"/>
              <a:t>PoR</a:t>
            </a:r>
            <a:r>
              <a:rPr lang="en-US" altLang="en-US" sz="2000"/>
              <a:t> have common characteristics</a:t>
            </a:r>
          </a:p>
          <a:p>
            <a:pPr>
              <a:defRPr/>
            </a:pPr>
            <a:r>
              <a:rPr lang="en-US" sz="2000">
                <a:solidFill>
                  <a:srgbClr val="212121"/>
                </a:solidFill>
                <a:latin typeface="Cambria" panose="02040503050406030204" pitchFamily="18" charset="0"/>
              </a:rPr>
              <a:t>R</a:t>
            </a:r>
            <a:r>
              <a:rPr lang="en-US" sz="2000" b="0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esearch intended to benefit individual patients and that meaningfully partners with patients to plan, conduct, or interpret the study (Baumgardner, 2019).</a:t>
            </a:r>
            <a:endParaRPr lang="en-US" altLang="en-US" sz="2000"/>
          </a:p>
          <a:p>
            <a:pPr>
              <a:defRPr/>
            </a:pPr>
            <a:r>
              <a:rPr lang="en-US" altLang="en-US" sz="2000"/>
              <a:t>US NIH defines it as research with human subjects (or on material of human origin) in which an investigator directly interacts with the patients, their families and caregivers.</a:t>
            </a:r>
          </a:p>
          <a:p>
            <a:pPr>
              <a:defRPr/>
            </a:pPr>
            <a:r>
              <a:rPr lang="en-US" altLang="en-US" sz="2000"/>
              <a:t>Canadian Institutes for Health Research defines it as a continuum of research that engages patients as partners with a focus on patient-identified priorities to improve patient outcomes</a:t>
            </a:r>
          </a:p>
          <a:p>
            <a:pPr>
              <a:defRPr/>
            </a:pPr>
            <a:r>
              <a:rPr lang="en-US" altLang="en-US" sz="2000"/>
              <a:t>Features of </a:t>
            </a:r>
            <a:r>
              <a:rPr lang="en-US" altLang="en-US" sz="2000" err="1"/>
              <a:t>PoR</a:t>
            </a:r>
            <a:endParaRPr lang="en-US" altLang="en-US" sz="2000"/>
          </a:p>
          <a:p>
            <a:pPr lvl="1">
              <a:defRPr/>
            </a:pPr>
            <a:r>
              <a:rPr lang="en-US" altLang="en-US" sz="1600"/>
              <a:t>Patients are engaged as research partners (often by multidisciplinary teams)</a:t>
            </a:r>
          </a:p>
          <a:p>
            <a:pPr lvl="1">
              <a:defRPr/>
            </a:pPr>
            <a:r>
              <a:rPr lang="en-US" altLang="en-US" sz="1600"/>
              <a:t>Mostly applied in clinical and translational research</a:t>
            </a:r>
          </a:p>
          <a:p>
            <a:pPr lvl="1">
              <a:defRPr/>
            </a:pPr>
            <a:r>
              <a:rPr lang="en-US" altLang="en-US" sz="1600"/>
              <a:t>Researcher competencies- participation, communication and teamwork, conflict </a:t>
            </a:r>
          </a:p>
          <a:p>
            <a:pPr lvl="1">
              <a:defRPr/>
            </a:pPr>
            <a:r>
              <a:rPr lang="en-US" altLang="en-US" sz="1600"/>
              <a:t>management and resolution</a:t>
            </a:r>
          </a:p>
          <a:p>
            <a:pPr lvl="1">
              <a:defRPr/>
            </a:pPr>
            <a:r>
              <a:rPr lang="en-US" altLang="en-US" sz="1600"/>
              <a:t>Patient competencies- research knowledge, cultural competence/context and participation</a:t>
            </a:r>
          </a:p>
          <a:p>
            <a:pPr>
              <a:defRPr/>
            </a:pPr>
            <a:r>
              <a:rPr lang="en-US" altLang="en-US" sz="2000"/>
              <a:t>Strategies for conducting </a:t>
            </a:r>
            <a:r>
              <a:rPr lang="en-US" altLang="en-US" sz="2000" err="1"/>
              <a:t>PoR</a:t>
            </a:r>
            <a:endParaRPr lang="en-US" altLang="en-US" sz="2000"/>
          </a:p>
          <a:p>
            <a:pPr lvl="1">
              <a:defRPr/>
            </a:pPr>
            <a:endParaRPr lang="en-US" altLang="en-US" sz="1600"/>
          </a:p>
        </p:txBody>
      </p:sp>
      <p:pic>
        <p:nvPicPr>
          <p:cNvPr id="21508" name="Picture 4" descr="Evidence-Informed Practices and Strategies for Patient-Oriented Research  (POR): A 'Menu' for Research Teams">
            <a:extLst>
              <a:ext uri="{FF2B5EF4-FFF2-40B4-BE49-F238E27FC236}">
                <a16:creationId xmlns:a16="http://schemas.microsoft.com/office/drawing/2014/main" id="{6AA9EAEA-2386-C876-02D2-CF69F171AF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5448" y="3792414"/>
            <a:ext cx="3178629" cy="2287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08778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AE40A-5E33-156A-0C84-C268851E8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Group 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06ED76-BEFA-55BF-E7CA-BFA60CC6E7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n-US"/>
              <a:t>What are best practices for identifying and working with research constituents?</a:t>
            </a:r>
          </a:p>
          <a:p>
            <a:r>
              <a:rPr lang="en-US"/>
              <a:t>Which view (traditional vs modern) should prevail in ethical considerations for research stakeholders?</a:t>
            </a:r>
          </a:p>
          <a:p>
            <a:r>
              <a:rPr lang="en-US"/>
              <a:t>Under what circumstances is community-based participatory research relevant?</a:t>
            </a:r>
          </a:p>
          <a:p>
            <a:r>
              <a:rPr lang="en-US"/>
              <a:t>What are the benefits of patient-oriented research?</a:t>
            </a:r>
          </a:p>
        </p:txBody>
      </p:sp>
    </p:spTree>
    <p:extLst>
      <p:ext uri="{BB962C8B-B14F-4D97-AF65-F5344CB8AC3E}">
        <p14:creationId xmlns:p14="http://schemas.microsoft.com/office/powerpoint/2010/main" val="42093247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itle 1">
            <a:extLst>
              <a:ext uri="{FF2B5EF4-FFF2-40B4-BE49-F238E27FC236}">
                <a16:creationId xmlns:a16="http://schemas.microsoft.com/office/drawing/2014/main" id="{096EF369-4272-5E42-64F0-6E2B11D0D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-60325"/>
            <a:ext cx="8915400" cy="1143000"/>
          </a:xfrm>
        </p:spPr>
        <p:txBody>
          <a:bodyPr/>
          <a:lstStyle/>
          <a:p>
            <a:pPr>
              <a:defRPr/>
            </a:pPr>
            <a:r>
              <a:rPr lang="en-US" altLang="en-US" sz="3600" b="1">
                <a:solidFill>
                  <a:schemeClr val="accent5">
                    <a:lumMod val="75000"/>
                  </a:schemeClr>
                </a:solidFill>
              </a:rPr>
              <a:t>Small Group Exercise</a:t>
            </a:r>
          </a:p>
        </p:txBody>
      </p:sp>
      <p:sp>
        <p:nvSpPr>
          <p:cNvPr id="48131" name="Content Placeholder 2">
            <a:extLst>
              <a:ext uri="{FF2B5EF4-FFF2-40B4-BE49-F238E27FC236}">
                <a16:creationId xmlns:a16="http://schemas.microsoft.com/office/drawing/2014/main" id="{16D9A23C-B536-C2E7-8FD7-C8FE837B79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6713" y="1089025"/>
            <a:ext cx="8915400" cy="5486400"/>
          </a:xfrm>
        </p:spPr>
        <p:txBody>
          <a:bodyPr/>
          <a:lstStyle/>
          <a:p>
            <a:r>
              <a:rPr lang="en-US" altLang="en-US"/>
              <a:t>What are the ethical concerns related to the conduct of your proposed research study?</a:t>
            </a:r>
          </a:p>
          <a:p>
            <a:r>
              <a:rPr lang="en-US" altLang="en-US"/>
              <a:t>How will you ensure that your proposed research study is carried out ethically?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BDB8207-3569-9872-A473-8DB1EF43D85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76400" y="792163"/>
            <a:ext cx="8839200" cy="0"/>
          </a:xfrm>
          <a:prstGeom prst="line">
            <a:avLst/>
          </a:prstGeom>
          <a:noFill/>
          <a:ln w="31750">
            <a:solidFill>
              <a:schemeClr val="accent1">
                <a:lumMod val="75000"/>
              </a:schemeClr>
            </a:solidFill>
            <a:round/>
            <a:headEnd/>
            <a:tailEnd/>
          </a:ln>
        </p:spPr>
      </p:cxn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itle 1">
            <a:extLst>
              <a:ext uri="{FF2B5EF4-FFF2-40B4-BE49-F238E27FC236}">
                <a16:creationId xmlns:a16="http://schemas.microsoft.com/office/drawing/2014/main" id="{4A6D6D6C-4338-019E-CDAD-1D51E8CDB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-60325"/>
            <a:ext cx="8915400" cy="1143000"/>
          </a:xfrm>
        </p:spPr>
        <p:txBody>
          <a:bodyPr/>
          <a:lstStyle/>
          <a:p>
            <a:pPr>
              <a:defRPr/>
            </a:pPr>
            <a:r>
              <a:rPr lang="en-US" altLang="en-US" sz="3600" b="1">
                <a:solidFill>
                  <a:schemeClr val="accent5">
                    <a:lumMod val="75000"/>
                  </a:schemeClr>
                </a:solidFill>
              </a:rPr>
              <a:t>Small Group Exercise</a:t>
            </a:r>
          </a:p>
        </p:txBody>
      </p:sp>
      <p:sp>
        <p:nvSpPr>
          <p:cNvPr id="58371" name="Content Placeholder 2">
            <a:extLst>
              <a:ext uri="{FF2B5EF4-FFF2-40B4-BE49-F238E27FC236}">
                <a16:creationId xmlns:a16="http://schemas.microsoft.com/office/drawing/2014/main" id="{73BA2E64-5E95-449D-59DA-54C837C613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6713" y="1089025"/>
            <a:ext cx="8915400" cy="5486400"/>
          </a:xfrm>
        </p:spPr>
        <p:txBody>
          <a:bodyPr/>
          <a:lstStyle/>
          <a:p>
            <a:r>
              <a:rPr lang="en-US" altLang="en-US"/>
              <a:t>Should unethically collected data, and subsequent results, be utilized or destroyed?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59F0A45-91CF-AC0C-064D-C715D103017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76400" y="792163"/>
            <a:ext cx="8839200" cy="0"/>
          </a:xfrm>
          <a:prstGeom prst="line">
            <a:avLst/>
          </a:prstGeom>
          <a:noFill/>
          <a:ln w="31750">
            <a:solidFill>
              <a:schemeClr val="accent1">
                <a:lumMod val="75000"/>
              </a:schemeClr>
            </a:solidFill>
            <a:round/>
            <a:headEnd/>
            <a:tailEnd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AC8ABB8FFC22D4E8088A1620D99C832" ma:contentTypeVersion="3" ma:contentTypeDescription="Create a new document." ma:contentTypeScope="" ma:versionID="22e9f83e17fbcecfc8411f67eb416e96">
  <xsd:schema xmlns:xsd="http://www.w3.org/2001/XMLSchema" xmlns:xs="http://www.w3.org/2001/XMLSchema" xmlns:p="http://schemas.microsoft.com/office/2006/metadata/properties" xmlns:ns2="4dc64a93-6719-4f13-8247-7916aa214c10" targetNamespace="http://schemas.microsoft.com/office/2006/metadata/properties" ma:root="true" ma:fieldsID="832602cd88e3affc27bc2316907676e8" ns2:_="">
    <xsd:import namespace="4dc64a93-6719-4f13-8247-7916aa214c1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c64a93-6719-4f13-8247-7916aa214c1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D13482A-A72F-48B8-AD2F-07FD5F57ED65}">
  <ds:schemaRefs>
    <ds:schemaRef ds:uri="4dc64a93-6719-4f13-8247-7916aa214c1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8207D4D8-0A86-4456-A5FE-33114DB9ECD7}">
  <ds:schemaRefs>
    <ds:schemaRef ds:uri="56a898c3-19f7-4d6a-ac2c-03be8358872a"/>
    <ds:schemaRef ds:uri="6145a4f3-74a0-48a6-bf95-f95ef7ca578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F3EC3C10-325A-48A0-8A89-399FA6F41D0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32</Slides>
  <Notes>7</Notes>
  <HiddenSlides>23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34" baseType="lpstr">
      <vt:lpstr>Office Theme</vt:lpstr>
      <vt:lpstr>Custom Design</vt:lpstr>
      <vt:lpstr>MSK Global Cancer Research and Training (GCRT)   African Research Group for Oncology (ARGO)  </vt:lpstr>
      <vt:lpstr>PowerPoint Presentation</vt:lpstr>
      <vt:lpstr>Working with Research Constituents</vt:lpstr>
      <vt:lpstr>Session Learning Objectives</vt:lpstr>
      <vt:lpstr>Working with Research Constituents</vt:lpstr>
      <vt:lpstr>PowerPoint Presentation</vt:lpstr>
      <vt:lpstr>Defining research constituents</vt:lpstr>
      <vt:lpstr>Identifying and working with the research constituents</vt:lpstr>
      <vt:lpstr>Strategies and processes for stakeholder engagement</vt:lpstr>
      <vt:lpstr>Stakeholders in Team Science research</vt:lpstr>
      <vt:lpstr>PowerPoint Presentation</vt:lpstr>
      <vt:lpstr>Session Learning Objectives</vt:lpstr>
      <vt:lpstr>Why is ethics important in team science research?</vt:lpstr>
      <vt:lpstr>Traditional versus Modern views of research ethics</vt:lpstr>
      <vt:lpstr>Core principles of Ethical Research (Belmont Report, 1978)</vt:lpstr>
      <vt:lpstr>Researchers’ compliance with ethical guidelines</vt:lpstr>
      <vt:lpstr>Obtaining Ethical Approval- The role of Institutional Review Boards (IRBs)</vt:lpstr>
      <vt:lpstr>Ethical Dilemmas- dos and don’ts</vt:lpstr>
      <vt:lpstr>PowerPoint Presentation</vt:lpstr>
      <vt:lpstr>Community Based Participatory Research (CBPR)</vt:lpstr>
      <vt:lpstr>Defining CBPR</vt:lpstr>
      <vt:lpstr>Principles of CBPR</vt:lpstr>
      <vt:lpstr>Characteristics of CBPR</vt:lpstr>
      <vt:lpstr>Types of research where CBPR is relevant</vt:lpstr>
      <vt:lpstr>Stages of CBPR</vt:lpstr>
      <vt:lpstr>Critical questions for engaging CBPR</vt:lpstr>
      <vt:lpstr>Issues in using CBPR</vt:lpstr>
      <vt:lpstr>Critique of CBPR</vt:lpstr>
      <vt:lpstr>Patient-focused Research</vt:lpstr>
      <vt:lpstr>Group Discussion</vt:lpstr>
      <vt:lpstr>Small Group Exercise</vt:lpstr>
      <vt:lpstr>Small Group Exercise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Randolph, Katherine</dc:creator>
  <cp:revision>1</cp:revision>
  <cp:lastPrinted>2023-05-08T20:06:21Z</cp:lastPrinted>
  <dcterms:created xsi:type="dcterms:W3CDTF">2023-04-17T19:53:37Z</dcterms:created>
  <dcterms:modified xsi:type="dcterms:W3CDTF">2026-03-20T16:27:01Z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0x0101004AC8ABB8FFC22D4E8088A1620D99C832</vt:lpwstr>
  </property>
</Properties>
</file>