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56" r:id="rId5"/>
    <p:sldId id="258" r:id="rId6"/>
    <p:sldId id="259" r:id="rId7"/>
    <p:sldId id="269" r:id="rId8"/>
    <p:sldId id="270" r:id="rId9"/>
    <p:sldId id="262" r:id="rId10"/>
    <p:sldId id="263" r:id="rId11"/>
    <p:sldId id="264" r:id="rId12"/>
    <p:sldId id="265" r:id="rId13"/>
    <p:sldId id="346" r:id="rId14"/>
    <p:sldId id="348" r:id="rId15"/>
    <p:sldId id="347" r:id="rId16"/>
    <p:sldId id="316" r:id="rId17"/>
    <p:sldId id="329" r:id="rId18"/>
    <p:sldId id="330" r:id="rId19"/>
    <p:sldId id="331" r:id="rId20"/>
    <p:sldId id="332" r:id="rId21"/>
    <p:sldId id="267" r:id="rId22"/>
    <p:sldId id="344" r:id="rId23"/>
    <p:sldId id="345" r:id="rId24"/>
    <p:sldId id="266" r:id="rId25"/>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1pPr>
    <a:lvl2pPr marL="457200"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2pPr>
    <a:lvl3pPr marL="914400"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3pPr>
    <a:lvl4pPr marL="1371600"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4pPr>
    <a:lvl5pPr marL="1828800"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5pPr>
    <a:lvl6pPr marL="2286000" algn="l" defTabSz="457200" rtl="0" eaLnBrk="1" latinLnBrk="0" hangingPunct="1">
      <a:defRPr kern="1200">
        <a:solidFill>
          <a:schemeClr val="tx1"/>
        </a:solidFill>
        <a:latin typeface="Corbel" charset="0"/>
        <a:ea typeface="ＭＳ Ｐゴシック" charset="0"/>
        <a:cs typeface="ＭＳ Ｐゴシック" charset="0"/>
      </a:defRPr>
    </a:lvl6pPr>
    <a:lvl7pPr marL="2743200" algn="l" defTabSz="457200" rtl="0" eaLnBrk="1" latinLnBrk="0" hangingPunct="1">
      <a:defRPr kern="1200">
        <a:solidFill>
          <a:schemeClr val="tx1"/>
        </a:solidFill>
        <a:latin typeface="Corbel" charset="0"/>
        <a:ea typeface="ＭＳ Ｐゴシック" charset="0"/>
        <a:cs typeface="ＭＳ Ｐゴシック" charset="0"/>
      </a:defRPr>
    </a:lvl7pPr>
    <a:lvl8pPr marL="3200400" algn="l" defTabSz="457200" rtl="0" eaLnBrk="1" latinLnBrk="0" hangingPunct="1">
      <a:defRPr kern="1200">
        <a:solidFill>
          <a:schemeClr val="tx1"/>
        </a:solidFill>
        <a:latin typeface="Corbel" charset="0"/>
        <a:ea typeface="ＭＳ Ｐゴシック" charset="0"/>
        <a:cs typeface="ＭＳ Ｐゴシック" charset="0"/>
      </a:defRPr>
    </a:lvl8pPr>
    <a:lvl9pPr marL="3657600" algn="l" defTabSz="457200" rtl="0" eaLnBrk="1" latinLnBrk="0" hangingPunct="1">
      <a:defRPr kern="1200">
        <a:solidFill>
          <a:schemeClr val="tx1"/>
        </a:solidFill>
        <a:latin typeface="Corbe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86E2"/>
    <a:srgbClr val="FFFFFF"/>
    <a:srgbClr val="83D4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48981F-9583-4A94-8490-CFCBBD1E97F4}" v="5" dt="2026-06-24T18:52:19.8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6851" autoAdjust="0"/>
  </p:normalViewPr>
  <p:slideViewPr>
    <p:cSldViewPr snapToGrid="0" snapToObjects="1" showGuides="1">
      <p:cViewPr varScale="1">
        <p:scale>
          <a:sx n="128" d="100"/>
          <a:sy n="128" d="100"/>
        </p:scale>
        <p:origin x="1116" y="90"/>
      </p:cViewPr>
      <p:guideLst>
        <p:guide orient="horz" pos="1620"/>
        <p:guide pos="280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asonos, Alexia" userId="5d0e474b-fc3c-477b-911b-eb4bed7737c7" providerId="ADAL" clId="{AA48981F-9583-4A94-8490-CFCBBD1E97F4}"/>
    <pc:docChg chg="custSel addSld delSld modSld sldOrd">
      <pc:chgData name="Iasonos, Alexia" userId="5d0e474b-fc3c-477b-911b-eb4bed7737c7" providerId="ADAL" clId="{AA48981F-9583-4A94-8490-CFCBBD1E97F4}" dt="2026-06-24T18:52:19.823" v="887"/>
      <pc:docMkLst>
        <pc:docMk/>
      </pc:docMkLst>
      <pc:sldChg chg="modSp mod">
        <pc:chgData name="Iasonos, Alexia" userId="5d0e474b-fc3c-477b-911b-eb4bed7737c7" providerId="ADAL" clId="{AA48981F-9583-4A94-8490-CFCBBD1E97F4}" dt="2026-06-24T18:50:23.846" v="886" actId="1076"/>
        <pc:sldMkLst>
          <pc:docMk/>
          <pc:sldMk cId="2096886341" sldId="256"/>
        </pc:sldMkLst>
        <pc:spChg chg="mod">
          <ac:chgData name="Iasonos, Alexia" userId="5d0e474b-fc3c-477b-911b-eb4bed7737c7" providerId="ADAL" clId="{AA48981F-9583-4A94-8490-CFCBBD1E97F4}" dt="2026-06-24T18:50:23.846" v="886" actId="1076"/>
          <ac:spMkLst>
            <pc:docMk/>
            <pc:sldMk cId="2096886341" sldId="256"/>
            <ac:spMk id="2" creationId="{F56D82F8-0992-4A41-978F-897444E8D5EC}"/>
          </ac:spMkLst>
        </pc:spChg>
        <pc:spChg chg="mod">
          <ac:chgData name="Iasonos, Alexia" userId="5d0e474b-fc3c-477b-911b-eb4bed7737c7" providerId="ADAL" clId="{AA48981F-9583-4A94-8490-CFCBBD1E97F4}" dt="2026-06-24T18:50:20.040" v="885" actId="20577"/>
          <ac:spMkLst>
            <pc:docMk/>
            <pc:sldMk cId="2096886341" sldId="256"/>
            <ac:spMk id="3" creationId="{9DB4F2A5-86CF-4559-B5E4-6903D757DD4D}"/>
          </ac:spMkLst>
        </pc:spChg>
      </pc:sldChg>
      <pc:sldChg chg="del">
        <pc:chgData name="Iasonos, Alexia" userId="5d0e474b-fc3c-477b-911b-eb4bed7737c7" providerId="ADAL" clId="{AA48981F-9583-4A94-8490-CFCBBD1E97F4}" dt="2026-06-24T18:39:34.587" v="187" actId="47"/>
        <pc:sldMkLst>
          <pc:docMk/>
          <pc:sldMk cId="1635331829" sldId="257"/>
        </pc:sldMkLst>
      </pc:sldChg>
      <pc:sldChg chg="modSp mod">
        <pc:chgData name="Iasonos, Alexia" userId="5d0e474b-fc3c-477b-911b-eb4bed7737c7" providerId="ADAL" clId="{AA48981F-9583-4A94-8490-CFCBBD1E97F4}" dt="2026-06-24T18:39:31.828" v="186" actId="20577"/>
        <pc:sldMkLst>
          <pc:docMk/>
          <pc:sldMk cId="3677486157" sldId="258"/>
        </pc:sldMkLst>
        <pc:spChg chg="mod">
          <ac:chgData name="Iasonos, Alexia" userId="5d0e474b-fc3c-477b-911b-eb4bed7737c7" providerId="ADAL" clId="{AA48981F-9583-4A94-8490-CFCBBD1E97F4}" dt="2026-06-24T18:39:31.828" v="186" actId="20577"/>
          <ac:spMkLst>
            <pc:docMk/>
            <pc:sldMk cId="3677486157" sldId="258"/>
            <ac:spMk id="2" creationId="{11D03216-0B69-439C-A71D-7FA239C29B5A}"/>
          </ac:spMkLst>
        </pc:spChg>
      </pc:sldChg>
      <pc:sldChg chg="modSp mod">
        <pc:chgData name="Iasonos, Alexia" userId="5d0e474b-fc3c-477b-911b-eb4bed7737c7" providerId="ADAL" clId="{AA48981F-9583-4A94-8490-CFCBBD1E97F4}" dt="2026-06-24T18:40:28.729" v="203" actId="13926"/>
        <pc:sldMkLst>
          <pc:docMk/>
          <pc:sldMk cId="2371575996" sldId="262"/>
        </pc:sldMkLst>
        <pc:spChg chg="mod">
          <ac:chgData name="Iasonos, Alexia" userId="5d0e474b-fc3c-477b-911b-eb4bed7737c7" providerId="ADAL" clId="{AA48981F-9583-4A94-8490-CFCBBD1E97F4}" dt="2026-06-24T18:40:28.729" v="203" actId="13926"/>
          <ac:spMkLst>
            <pc:docMk/>
            <pc:sldMk cId="2371575996" sldId="262"/>
            <ac:spMk id="3" creationId="{82F8EC49-F606-42A9-BDC3-95F0D91250C9}"/>
          </ac:spMkLst>
        </pc:spChg>
      </pc:sldChg>
      <pc:sldChg chg="modSp mod">
        <pc:chgData name="Iasonos, Alexia" userId="5d0e474b-fc3c-477b-911b-eb4bed7737c7" providerId="ADAL" clId="{AA48981F-9583-4A94-8490-CFCBBD1E97F4}" dt="2026-06-24T18:41:13.449" v="279" actId="207"/>
        <pc:sldMkLst>
          <pc:docMk/>
          <pc:sldMk cId="4128780291" sldId="263"/>
        </pc:sldMkLst>
        <pc:spChg chg="mod">
          <ac:chgData name="Iasonos, Alexia" userId="5d0e474b-fc3c-477b-911b-eb4bed7737c7" providerId="ADAL" clId="{AA48981F-9583-4A94-8490-CFCBBD1E97F4}" dt="2026-06-24T18:41:13.449" v="279" actId="207"/>
          <ac:spMkLst>
            <pc:docMk/>
            <pc:sldMk cId="4128780291" sldId="263"/>
            <ac:spMk id="3" creationId="{64D897BC-4E37-4577-914D-88BD491626B1}"/>
          </ac:spMkLst>
        </pc:spChg>
      </pc:sldChg>
      <pc:sldChg chg="modSp mod">
        <pc:chgData name="Iasonos, Alexia" userId="5d0e474b-fc3c-477b-911b-eb4bed7737c7" providerId="ADAL" clId="{AA48981F-9583-4A94-8490-CFCBBD1E97F4}" dt="2026-06-24T18:41:30.422" v="289" actId="5793"/>
        <pc:sldMkLst>
          <pc:docMk/>
          <pc:sldMk cId="3383402590" sldId="265"/>
        </pc:sldMkLst>
        <pc:spChg chg="mod">
          <ac:chgData name="Iasonos, Alexia" userId="5d0e474b-fc3c-477b-911b-eb4bed7737c7" providerId="ADAL" clId="{AA48981F-9583-4A94-8490-CFCBBD1E97F4}" dt="2026-06-24T18:41:30.422" v="289" actId="5793"/>
          <ac:spMkLst>
            <pc:docMk/>
            <pc:sldMk cId="3383402590" sldId="265"/>
            <ac:spMk id="2" creationId="{749E54A1-E8D7-4C84-B5CD-FD1E08FEA37C}"/>
          </ac:spMkLst>
        </pc:spChg>
      </pc:sldChg>
      <pc:sldChg chg="modSp mod">
        <pc:chgData name="Iasonos, Alexia" userId="5d0e474b-fc3c-477b-911b-eb4bed7737c7" providerId="ADAL" clId="{AA48981F-9583-4A94-8490-CFCBBD1E97F4}" dt="2026-06-24T18:49:46.277" v="821" actId="20577"/>
        <pc:sldMkLst>
          <pc:docMk/>
          <pc:sldMk cId="3688458907" sldId="266"/>
        </pc:sldMkLst>
        <pc:spChg chg="mod">
          <ac:chgData name="Iasonos, Alexia" userId="5d0e474b-fc3c-477b-911b-eb4bed7737c7" providerId="ADAL" clId="{AA48981F-9583-4A94-8490-CFCBBD1E97F4}" dt="2026-06-24T18:49:46.277" v="821" actId="20577"/>
          <ac:spMkLst>
            <pc:docMk/>
            <pc:sldMk cId="3688458907" sldId="266"/>
            <ac:spMk id="3" creationId="{46195CCC-506F-4EA3-B255-36316632034F}"/>
          </ac:spMkLst>
        </pc:spChg>
      </pc:sldChg>
      <pc:sldChg chg="modSp mod">
        <pc:chgData name="Iasonos, Alexia" userId="5d0e474b-fc3c-477b-911b-eb4bed7737c7" providerId="ADAL" clId="{AA48981F-9583-4A94-8490-CFCBBD1E97F4}" dt="2026-06-24T18:49:26.957" v="820" actId="20577"/>
        <pc:sldMkLst>
          <pc:docMk/>
          <pc:sldMk cId="3339434181" sldId="267"/>
        </pc:sldMkLst>
        <pc:spChg chg="mod">
          <ac:chgData name="Iasonos, Alexia" userId="5d0e474b-fc3c-477b-911b-eb4bed7737c7" providerId="ADAL" clId="{AA48981F-9583-4A94-8490-CFCBBD1E97F4}" dt="2026-06-24T18:49:26.957" v="820" actId="20577"/>
          <ac:spMkLst>
            <pc:docMk/>
            <pc:sldMk cId="3339434181" sldId="267"/>
            <ac:spMk id="3" creationId="{ECB3B3B5-0FB2-4890-B1E5-5190E1B9DD7E}"/>
          </ac:spMkLst>
        </pc:spChg>
      </pc:sldChg>
      <pc:sldChg chg="add ord">
        <pc:chgData name="Iasonos, Alexia" userId="5d0e474b-fc3c-477b-911b-eb4bed7737c7" providerId="ADAL" clId="{AA48981F-9583-4A94-8490-CFCBBD1E97F4}" dt="2026-06-24T18:47:43.373" v="729"/>
        <pc:sldMkLst>
          <pc:docMk/>
          <pc:sldMk cId="0" sldId="316"/>
        </pc:sldMkLst>
      </pc:sldChg>
      <pc:sldChg chg="add">
        <pc:chgData name="Iasonos, Alexia" userId="5d0e474b-fc3c-477b-911b-eb4bed7737c7" providerId="ADAL" clId="{AA48981F-9583-4A94-8490-CFCBBD1E97F4}" dt="2026-06-24T18:48:37.526" v="731"/>
        <pc:sldMkLst>
          <pc:docMk/>
          <pc:sldMk cId="3604332201" sldId="329"/>
        </pc:sldMkLst>
      </pc:sldChg>
      <pc:sldChg chg="add">
        <pc:chgData name="Iasonos, Alexia" userId="5d0e474b-fc3c-477b-911b-eb4bed7737c7" providerId="ADAL" clId="{AA48981F-9583-4A94-8490-CFCBBD1E97F4}" dt="2026-06-24T18:48:09.133" v="730"/>
        <pc:sldMkLst>
          <pc:docMk/>
          <pc:sldMk cId="2669493852" sldId="330"/>
        </pc:sldMkLst>
      </pc:sldChg>
      <pc:sldChg chg="add">
        <pc:chgData name="Iasonos, Alexia" userId="5d0e474b-fc3c-477b-911b-eb4bed7737c7" providerId="ADAL" clId="{AA48981F-9583-4A94-8490-CFCBBD1E97F4}" dt="2026-06-24T18:48:09.133" v="730"/>
        <pc:sldMkLst>
          <pc:docMk/>
          <pc:sldMk cId="3097347316" sldId="331"/>
        </pc:sldMkLst>
      </pc:sldChg>
      <pc:sldChg chg="add">
        <pc:chgData name="Iasonos, Alexia" userId="5d0e474b-fc3c-477b-911b-eb4bed7737c7" providerId="ADAL" clId="{AA48981F-9583-4A94-8490-CFCBBD1E97F4}" dt="2026-06-24T18:52:19.823" v="887"/>
        <pc:sldMkLst>
          <pc:docMk/>
          <pc:sldMk cId="2971800717" sldId="332"/>
        </pc:sldMkLst>
      </pc:sldChg>
      <pc:sldChg chg="modSp new mod">
        <pc:chgData name="Iasonos, Alexia" userId="5d0e474b-fc3c-477b-911b-eb4bed7737c7" providerId="ADAL" clId="{AA48981F-9583-4A94-8490-CFCBBD1E97F4}" dt="2026-06-24T18:46:31.449" v="724" actId="20577"/>
        <pc:sldMkLst>
          <pc:docMk/>
          <pc:sldMk cId="4063645814" sldId="348"/>
        </pc:sldMkLst>
        <pc:spChg chg="mod">
          <ac:chgData name="Iasonos, Alexia" userId="5d0e474b-fc3c-477b-911b-eb4bed7737c7" providerId="ADAL" clId="{AA48981F-9583-4A94-8490-CFCBBD1E97F4}" dt="2026-06-24T18:42:42.371" v="306" actId="20577"/>
          <ac:spMkLst>
            <pc:docMk/>
            <pc:sldMk cId="4063645814" sldId="348"/>
            <ac:spMk id="2" creationId="{9654533B-0151-1E56-AE57-1815EF884D10}"/>
          </ac:spMkLst>
        </pc:spChg>
        <pc:spChg chg="mod">
          <ac:chgData name="Iasonos, Alexia" userId="5d0e474b-fc3c-477b-911b-eb4bed7737c7" providerId="ADAL" clId="{AA48981F-9583-4A94-8490-CFCBBD1E97F4}" dt="2026-06-24T18:46:31.449" v="724" actId="20577"/>
          <ac:spMkLst>
            <pc:docMk/>
            <pc:sldMk cId="4063645814" sldId="348"/>
            <ac:spMk id="3" creationId="{1702EC34-3865-1FB2-243E-916D31651CB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BF54678C-F77E-494B-B60C-7D1594541DF7}" type="datetimeFigureOut">
              <a:rPr lang="en-US"/>
              <a:pPr/>
              <a:t>6/24/2026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2736906C-661F-DF4D-9D40-C76ED81BD70B}" type="slidenum">
              <a:rPr lang="en-US"/>
              <a:pPr/>
              <a:t>‹#›</a:t>
            </a:fld>
            <a:endParaRPr lang="en-US"/>
          </a:p>
        </p:txBody>
      </p:sp>
    </p:spTree>
    <p:extLst>
      <p:ext uri="{BB962C8B-B14F-4D97-AF65-F5344CB8AC3E}">
        <p14:creationId xmlns:p14="http://schemas.microsoft.com/office/powerpoint/2010/main" val="22163814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fld id="{8123E24C-0EF3-8741-A445-EB478FFCFC36}" type="datetimeFigureOut">
              <a:rPr lang="en-US"/>
              <a:pPr/>
              <a:t>6/24/2026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fld id="{F20F003C-B5D2-0B45-B811-3628998650D1}" type="slidenum">
              <a:rPr lang="en-US"/>
              <a:pPr/>
              <a:t>‹#›</a:t>
            </a:fld>
            <a:endParaRPr lang="en-US"/>
          </a:p>
        </p:txBody>
      </p:sp>
    </p:spTree>
    <p:extLst>
      <p:ext uri="{BB962C8B-B14F-4D97-AF65-F5344CB8AC3E}">
        <p14:creationId xmlns:p14="http://schemas.microsoft.com/office/powerpoint/2010/main" val="348526358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83C3E91-25CE-441E-899B-A6F11430F0A5}"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RTM research and technology management</a:t>
            </a:r>
          </a:p>
        </p:txBody>
      </p:sp>
      <p:sp>
        <p:nvSpPr>
          <p:cNvPr id="4" name="Slide Number Placeholder 3"/>
          <p:cNvSpPr>
            <a:spLocks noGrp="1"/>
          </p:cNvSpPr>
          <p:nvPr>
            <p:ph type="sldNum" sz="quarter" idx="10"/>
          </p:nvPr>
        </p:nvSpPr>
        <p:spPr/>
        <p:txBody>
          <a:bodyPr/>
          <a:lstStyle/>
          <a:p>
            <a:fld id="{D0F0DA17-CDC2-4A38-9B1E-2FDDE4904FF6}" type="slidenum">
              <a:rPr lang="en-US" smtClean="0"/>
              <a:pPr/>
              <a:t>20</a:t>
            </a:fld>
            <a:endParaRPr lang="en-US"/>
          </a:p>
        </p:txBody>
      </p:sp>
    </p:spTree>
    <p:extLst>
      <p:ext uri="{BB962C8B-B14F-4D97-AF65-F5344CB8AC3E}">
        <p14:creationId xmlns:p14="http://schemas.microsoft.com/office/powerpoint/2010/main" val="1701637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128"/>
                <a:cs typeface="ＭＳ Ｐゴシック" charset="0"/>
              </a:rPr>
              <a:t> </a:t>
            </a:r>
          </a:p>
          <a:p>
            <a:pPr lvl="0"/>
            <a:r>
              <a:rPr lang="en-US" sz="1200" kern="1200" dirty="0">
                <a:solidFill>
                  <a:schemeClr val="tx1"/>
                </a:solidFill>
                <a:effectLst/>
                <a:latin typeface="+mn-lt"/>
                <a:ea typeface="ＭＳ Ｐゴシック" charset="-128"/>
                <a:cs typeface="ＭＳ Ｐゴシック" charset="0"/>
              </a:rPr>
              <a:t>”</a:t>
            </a:r>
          </a:p>
          <a:p>
            <a:endParaRPr lang="en-US" dirty="0"/>
          </a:p>
        </p:txBody>
      </p:sp>
      <p:sp>
        <p:nvSpPr>
          <p:cNvPr id="4" name="Slide Number Placeholder 3"/>
          <p:cNvSpPr>
            <a:spLocks noGrp="1"/>
          </p:cNvSpPr>
          <p:nvPr>
            <p:ph type="sldNum" sz="quarter" idx="5"/>
          </p:nvPr>
        </p:nvSpPr>
        <p:spPr/>
        <p:txBody>
          <a:bodyPr/>
          <a:lstStyle/>
          <a:p>
            <a:fld id="{F20F003C-B5D2-0B45-B811-3628998650D1}" type="slidenum">
              <a:rPr lang="en-US" smtClean="0"/>
              <a:pPr/>
              <a:t>21</a:t>
            </a:fld>
            <a:endParaRPr lang="en-US"/>
          </a:p>
        </p:txBody>
      </p:sp>
    </p:spTree>
    <p:extLst>
      <p:ext uri="{BB962C8B-B14F-4D97-AF65-F5344CB8AC3E}">
        <p14:creationId xmlns:p14="http://schemas.microsoft.com/office/powerpoint/2010/main" val="19731727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4013" y="331788"/>
            <a:ext cx="3052762" cy="776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9" descr="MSK_logo_simp_hor_s_pos_d1884.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4216" y="368606"/>
            <a:ext cx="2882559" cy="601142"/>
          </a:xfrm>
          <a:prstGeom prst="rect">
            <a:avLst/>
          </a:prstGeom>
        </p:spPr>
      </p:pic>
      <p:sp>
        <p:nvSpPr>
          <p:cNvPr id="11" name="Rectangle 10"/>
          <p:cNvSpPr/>
          <p:nvPr userDrawn="1"/>
        </p:nvSpPr>
        <p:spPr>
          <a:xfrm>
            <a:off x="6642100" y="4622800"/>
            <a:ext cx="2209800" cy="419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MSKCC_super_pos_rgb.pdf"/>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7700" y="459287"/>
            <a:ext cx="6054725" cy="6681076"/>
          </a:xfrm>
          <a:prstGeom prst="rect">
            <a:avLst/>
          </a:prstGeom>
        </p:spPr>
      </p:pic>
      <p:sp>
        <p:nvSpPr>
          <p:cNvPr id="2" name="Title 1"/>
          <p:cNvSpPr>
            <a:spLocks noGrp="1"/>
          </p:cNvSpPr>
          <p:nvPr>
            <p:ph type="ctrTitle"/>
          </p:nvPr>
        </p:nvSpPr>
        <p:spPr>
          <a:xfrm>
            <a:off x="427675" y="1667510"/>
            <a:ext cx="7772400" cy="1102519"/>
          </a:xfrm>
        </p:spPr>
        <p:txBody>
          <a:bodyPr>
            <a:normAutofit/>
          </a:bodyPr>
          <a:lstStyle>
            <a:lvl1pPr>
              <a:defRPr sz="4000">
                <a:solidFill>
                  <a:srgbClr val="2986E2"/>
                </a:solidFill>
              </a:defRPr>
            </a:lvl1pPr>
          </a:lstStyle>
          <a:p>
            <a:r>
              <a:rPr lang="en-US"/>
              <a:t>Click to edit Master title style</a:t>
            </a:r>
            <a:endParaRPr lang="en-US" dirty="0"/>
          </a:p>
        </p:txBody>
      </p:sp>
      <p:sp>
        <p:nvSpPr>
          <p:cNvPr id="3" name="Subtitle 2"/>
          <p:cNvSpPr>
            <a:spLocks noGrp="1"/>
          </p:cNvSpPr>
          <p:nvPr>
            <p:ph type="subTitle" idx="1"/>
          </p:nvPr>
        </p:nvSpPr>
        <p:spPr>
          <a:xfrm>
            <a:off x="427675" y="3518875"/>
            <a:ext cx="6400800" cy="980240"/>
          </a:xfrm>
          <a:prstGeom prst="rect">
            <a:avLst/>
          </a:prstGeom>
        </p:spPr>
        <p:txBody>
          <a:bodyPr>
            <a:normAutofit/>
          </a:bodyPr>
          <a:lstStyle>
            <a:lvl1pPr marL="0" indent="0" algn="l">
              <a:buNone/>
              <a:defRPr sz="1800">
                <a:solidFill>
                  <a:srgbClr val="000000"/>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7" name="Footer Placeholder 9"/>
          <p:cNvSpPr>
            <a:spLocks noGrp="1"/>
          </p:cNvSpPr>
          <p:nvPr>
            <p:ph type="ftr" sz="quarter" idx="10"/>
          </p:nvPr>
        </p:nvSpPr>
        <p:spPr>
          <a:xfrm>
            <a:off x="427675" y="4767263"/>
            <a:ext cx="2895600" cy="274637"/>
          </a:xfrm>
          <a:prstGeom prst="rect">
            <a:avLst/>
          </a:prstGeom>
        </p:spPr>
        <p:txBody>
          <a:bodyPr/>
          <a:lstStyle>
            <a:lvl1pPr>
              <a:defRPr>
                <a:solidFill>
                  <a:srgbClr val="000000"/>
                </a:solidFill>
                <a:latin typeface="Arial"/>
                <a:cs typeface="Arial"/>
              </a:defRPr>
            </a:lvl1pPr>
          </a:lstStyle>
          <a:p>
            <a:pPr>
              <a:defRPr/>
            </a:pPr>
            <a:r>
              <a:rPr lang="en-US" dirty="0"/>
              <a:t>Date or Reference</a:t>
            </a:r>
          </a:p>
        </p:txBody>
      </p:sp>
      <p:sp>
        <p:nvSpPr>
          <p:cNvPr id="8" name="Slide Number Placeholder 10"/>
          <p:cNvSpPr>
            <a:spLocks noGrp="1"/>
          </p:cNvSpPr>
          <p:nvPr>
            <p:ph type="sldNum" sz="quarter" idx="11"/>
          </p:nvPr>
        </p:nvSpPr>
        <p:spPr>
          <a:xfrm>
            <a:off x="3675063" y="4767263"/>
            <a:ext cx="2133600" cy="274637"/>
          </a:xfrm>
          <a:prstGeom prst="rect">
            <a:avLst/>
          </a:prstGeom>
        </p:spPr>
        <p:txBody>
          <a:bodyPr/>
          <a:lstStyle>
            <a:lvl1pPr>
              <a:defRPr>
                <a:solidFill>
                  <a:srgbClr val="000000"/>
                </a:solidFill>
              </a:defRPr>
            </a:lvl1pPr>
          </a:lstStyle>
          <a:p>
            <a:fld id="{97C2A99E-9202-1749-9AC0-5F83E897452E}" type="slidenum">
              <a:rPr lang="en-US" smtClean="0"/>
              <a:pPr/>
              <a:t>‹#›</a:t>
            </a:fld>
            <a:endParaRPr lang="en-US" dirty="0"/>
          </a:p>
        </p:txBody>
      </p:sp>
    </p:spTree>
    <p:extLst>
      <p:ext uri="{BB962C8B-B14F-4D97-AF65-F5344CB8AC3E}">
        <p14:creationId xmlns:p14="http://schemas.microsoft.com/office/powerpoint/2010/main" val="3599885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986E2"/>
                </a:solidFill>
              </a:defRPr>
            </a:lvl1pPr>
          </a:lstStyle>
          <a:p>
            <a:r>
              <a:rPr lang="en-US"/>
              <a:t>Click to edit Master title style</a:t>
            </a:r>
            <a:endParaRPr lang="en-US" dirty="0"/>
          </a:p>
        </p:txBody>
      </p:sp>
      <p:sp>
        <p:nvSpPr>
          <p:cNvPr id="3" name="Content Placeholder 2"/>
          <p:cNvSpPr>
            <a:spLocks noGrp="1"/>
          </p:cNvSpPr>
          <p:nvPr>
            <p:ph idx="1"/>
          </p:nvPr>
        </p:nvSpPr>
        <p:spPr>
          <a:xfrm>
            <a:off x="353952" y="737287"/>
            <a:ext cx="8545707" cy="388223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a:xfrm>
            <a:off x="354013" y="4767263"/>
            <a:ext cx="2895600" cy="274637"/>
          </a:xfrm>
          <a:prstGeom prst="rect">
            <a:avLst/>
          </a:prstGeom>
        </p:spPr>
        <p:txBody>
          <a:bodyPr/>
          <a:lstStyle>
            <a:lvl1pPr>
              <a:defRPr>
                <a:solidFill>
                  <a:schemeClr val="tx1"/>
                </a:solidFill>
                <a:latin typeface="Arial"/>
                <a:cs typeface="Arial"/>
              </a:defRPr>
            </a:lvl1pPr>
          </a:lstStyle>
          <a:p>
            <a:pPr>
              <a:defRPr/>
            </a:pPr>
            <a:r>
              <a:rPr lang="en-US"/>
              <a:t>Footer</a:t>
            </a:r>
          </a:p>
        </p:txBody>
      </p:sp>
      <p:sp>
        <p:nvSpPr>
          <p:cNvPr id="5" name="Slide Number Placeholder 5"/>
          <p:cNvSpPr>
            <a:spLocks noGrp="1"/>
          </p:cNvSpPr>
          <p:nvPr>
            <p:ph type="sldNum" sz="quarter" idx="11"/>
          </p:nvPr>
        </p:nvSpPr>
        <p:spPr>
          <a:xfrm>
            <a:off x="3675063" y="4767263"/>
            <a:ext cx="2133600" cy="274637"/>
          </a:xfrm>
          <a:prstGeom prst="rect">
            <a:avLst/>
          </a:prstGeom>
        </p:spPr>
        <p:txBody>
          <a:bodyPr/>
          <a:lstStyle>
            <a:lvl1pPr>
              <a:defRPr/>
            </a:lvl1pPr>
          </a:lstStyle>
          <a:p>
            <a:fld id="{22C0F19A-D418-1D41-93E2-13CBF43BF1CF}" type="slidenum">
              <a:rPr lang="en-US"/>
              <a:pPr/>
              <a:t>‹#›</a:t>
            </a:fld>
            <a:endParaRPr lang="en-US"/>
          </a:p>
        </p:txBody>
      </p:sp>
    </p:spTree>
    <p:extLst>
      <p:ext uri="{BB962C8B-B14F-4D97-AF65-F5344CB8AC3E}">
        <p14:creationId xmlns:p14="http://schemas.microsoft.com/office/powerpoint/2010/main" val="2411875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874515"/>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74515"/>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p:cNvSpPr>
            <a:spLocks noGrp="1"/>
          </p:cNvSpPr>
          <p:nvPr>
            <p:ph type="ftr" sz="quarter" idx="10"/>
          </p:nvPr>
        </p:nvSpPr>
        <p:spPr>
          <a:xfrm>
            <a:off x="354013" y="4765675"/>
            <a:ext cx="2895600" cy="273050"/>
          </a:xfrm>
          <a:prstGeom prst="rect">
            <a:avLst/>
          </a:prstGeom>
        </p:spPr>
        <p:txBody>
          <a:bodyPr wrap="square" numCol="1" anchorCtr="0" compatLnSpc="1">
            <a:prstTxWarp prst="textNoShape">
              <a:avLst/>
            </a:prstTxWarp>
          </a:bodyPr>
          <a:lstStyle>
            <a:lvl1pPr fontAlgn="base">
              <a:spcBef>
                <a:spcPct val="0"/>
              </a:spcBef>
              <a:spcAft>
                <a:spcPct val="0"/>
              </a:spcAft>
              <a:defRPr>
                <a:latin typeface="Corbel" charset="0"/>
                <a:ea typeface="ＭＳ Ｐゴシック" charset="0"/>
                <a:cs typeface="Corbel" charset="0"/>
              </a:defRPr>
            </a:lvl1pPr>
          </a:lstStyle>
          <a:p>
            <a:endParaRPr lang="en-US"/>
          </a:p>
        </p:txBody>
      </p:sp>
      <p:sp>
        <p:nvSpPr>
          <p:cNvPr id="6" name="Slide Number Placeholder 6"/>
          <p:cNvSpPr>
            <a:spLocks noGrp="1"/>
          </p:cNvSpPr>
          <p:nvPr>
            <p:ph type="sldNum" sz="quarter" idx="11"/>
          </p:nvPr>
        </p:nvSpPr>
        <p:spPr>
          <a:xfrm>
            <a:off x="3675063" y="4767263"/>
            <a:ext cx="2133600" cy="274637"/>
          </a:xfrm>
          <a:prstGeom prst="rect">
            <a:avLst/>
          </a:prstGeom>
        </p:spPr>
        <p:txBody>
          <a:bodyPr/>
          <a:lstStyle>
            <a:lvl1pPr>
              <a:defRPr/>
            </a:lvl1pPr>
          </a:lstStyle>
          <a:p>
            <a:fld id="{39687AC7-CD01-6144-93C8-B89C47364ABC}" type="slidenum">
              <a:rPr lang="en-US"/>
              <a:pPr/>
              <a:t>‹#›</a:t>
            </a:fld>
            <a:endParaRPr lang="en-US"/>
          </a:p>
        </p:txBody>
      </p:sp>
    </p:spTree>
    <p:extLst>
      <p:ext uri="{BB962C8B-B14F-4D97-AF65-F5344CB8AC3E}">
        <p14:creationId xmlns:p14="http://schemas.microsoft.com/office/powerpoint/2010/main" val="464540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864979"/>
            <a:ext cx="4040188" cy="47982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457200" y="1344801"/>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879988"/>
            <a:ext cx="4041775" cy="47982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4645028" y="1359809"/>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7"/>
          <p:cNvSpPr>
            <a:spLocks noGrp="1"/>
          </p:cNvSpPr>
          <p:nvPr>
            <p:ph type="ftr" sz="quarter" idx="10"/>
          </p:nvPr>
        </p:nvSpPr>
        <p:spPr>
          <a:xfrm>
            <a:off x="354013" y="4767263"/>
            <a:ext cx="2895600" cy="274637"/>
          </a:xfrm>
          <a:prstGeom prst="rect">
            <a:avLst/>
          </a:prstGeom>
        </p:spPr>
        <p:txBody>
          <a:bodyPr wrap="square" numCol="1" anchorCtr="0" compatLnSpc="1">
            <a:prstTxWarp prst="textNoShape">
              <a:avLst/>
            </a:prstTxWarp>
          </a:bodyPr>
          <a:lstStyle>
            <a:lvl1pPr fontAlgn="base">
              <a:spcBef>
                <a:spcPct val="0"/>
              </a:spcBef>
              <a:spcAft>
                <a:spcPct val="0"/>
              </a:spcAft>
              <a:defRPr>
                <a:latin typeface="Corbel" charset="0"/>
                <a:ea typeface="ＭＳ Ｐゴシック" charset="0"/>
                <a:cs typeface="Corbel" charset="0"/>
              </a:defRPr>
            </a:lvl1pPr>
          </a:lstStyle>
          <a:p>
            <a:endParaRPr lang="en-US"/>
          </a:p>
        </p:txBody>
      </p:sp>
      <p:sp>
        <p:nvSpPr>
          <p:cNvPr id="8" name="Slide Number Placeholder 8"/>
          <p:cNvSpPr>
            <a:spLocks noGrp="1"/>
          </p:cNvSpPr>
          <p:nvPr>
            <p:ph type="sldNum" sz="quarter" idx="11"/>
          </p:nvPr>
        </p:nvSpPr>
        <p:spPr>
          <a:xfrm>
            <a:off x="3675063" y="4767263"/>
            <a:ext cx="2133600" cy="274637"/>
          </a:xfrm>
          <a:prstGeom prst="rect">
            <a:avLst/>
          </a:prstGeom>
        </p:spPr>
        <p:txBody>
          <a:bodyPr/>
          <a:lstStyle>
            <a:lvl1pPr>
              <a:defRPr/>
            </a:lvl1pPr>
          </a:lstStyle>
          <a:p>
            <a:fld id="{10C11D5A-4478-E544-8CA8-5D768321F7B5}" type="slidenum">
              <a:rPr lang="en-US"/>
              <a:pPr/>
              <a:t>‹#›</a:t>
            </a:fld>
            <a:endParaRPr lang="en-US"/>
          </a:p>
        </p:txBody>
      </p:sp>
    </p:spTree>
    <p:extLst>
      <p:ext uri="{BB962C8B-B14F-4D97-AF65-F5344CB8AC3E}">
        <p14:creationId xmlns:p14="http://schemas.microsoft.com/office/powerpoint/2010/main" val="1364211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4013" y="331788"/>
            <a:ext cx="3052762" cy="776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descr="MSK_logo_simp_hor_s_pos_d1884.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4216" y="368606"/>
            <a:ext cx="2882559" cy="601142"/>
          </a:xfrm>
          <a:prstGeom prst="rect">
            <a:avLst/>
          </a:prstGeom>
        </p:spPr>
      </p:pic>
      <p:sp>
        <p:nvSpPr>
          <p:cNvPr id="9" name="Rectangle 8"/>
          <p:cNvSpPr/>
          <p:nvPr userDrawn="1"/>
        </p:nvSpPr>
        <p:spPr>
          <a:xfrm>
            <a:off x="6642100" y="4622799"/>
            <a:ext cx="2209800" cy="52088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MSKCC_super_pos_rgb.pdf"/>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57700" y="459287"/>
            <a:ext cx="6054725" cy="6681076"/>
          </a:xfrm>
          <a:prstGeom prst="rect">
            <a:avLst/>
          </a:prstGeom>
        </p:spPr>
      </p:pic>
      <p:sp>
        <p:nvSpPr>
          <p:cNvPr id="11" name="Title 1"/>
          <p:cNvSpPr>
            <a:spLocks noGrp="1"/>
          </p:cNvSpPr>
          <p:nvPr>
            <p:ph type="ctrTitle" hasCustomPrompt="1"/>
          </p:nvPr>
        </p:nvSpPr>
        <p:spPr>
          <a:xfrm>
            <a:off x="427675" y="2289810"/>
            <a:ext cx="6316025" cy="2129790"/>
          </a:xfrm>
        </p:spPr>
        <p:txBody>
          <a:bodyPr>
            <a:normAutofit/>
          </a:bodyPr>
          <a:lstStyle>
            <a:lvl1pPr>
              <a:defRPr sz="4000">
                <a:solidFill>
                  <a:srgbClr val="2986E2"/>
                </a:solidFill>
              </a:defRPr>
            </a:lvl1pPr>
          </a:lstStyle>
          <a:p>
            <a:r>
              <a:rPr lang="en-US" dirty="0"/>
              <a:t>Click to edit Master text style</a:t>
            </a:r>
          </a:p>
        </p:txBody>
      </p:sp>
    </p:spTree>
    <p:extLst>
      <p:ext uri="{BB962C8B-B14F-4D97-AF65-F5344CB8AC3E}">
        <p14:creationId xmlns:p14="http://schemas.microsoft.com/office/powerpoint/2010/main" val="1829977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353952" y="66823"/>
            <a:ext cx="8545707" cy="513926"/>
          </a:xfrm>
        </p:spPr>
        <p:txBody>
          <a:bodyPr/>
          <a:lstStyle/>
          <a:p>
            <a:r>
              <a:rPr lang="en-US"/>
              <a:t>Click to edit Master title style</a:t>
            </a:r>
            <a:endParaRPr lang="en-US" dirty="0"/>
          </a:p>
        </p:txBody>
      </p:sp>
      <p:sp>
        <p:nvSpPr>
          <p:cNvPr id="3" name="Footer Placeholder 2"/>
          <p:cNvSpPr>
            <a:spLocks noGrp="1"/>
          </p:cNvSpPr>
          <p:nvPr>
            <p:ph type="ftr" sz="quarter" idx="10"/>
          </p:nvPr>
        </p:nvSpPr>
        <p:spPr>
          <a:xfrm>
            <a:off x="354013" y="4767263"/>
            <a:ext cx="2895600" cy="274637"/>
          </a:xfrm>
          <a:prstGeom prst="rect">
            <a:avLst/>
          </a:prstGeom>
        </p:spPr>
        <p:txBody>
          <a:bodyPr wrap="square" numCol="1" anchorCtr="0" compatLnSpc="1">
            <a:prstTxWarp prst="textNoShape">
              <a:avLst/>
            </a:prstTxWarp>
          </a:bodyPr>
          <a:lstStyle>
            <a:lvl1pPr fontAlgn="base">
              <a:spcBef>
                <a:spcPct val="0"/>
              </a:spcBef>
              <a:spcAft>
                <a:spcPct val="0"/>
              </a:spcAft>
              <a:defRPr>
                <a:latin typeface="Corbel" charset="0"/>
                <a:ea typeface="ＭＳ Ｐゴシック" charset="0"/>
                <a:cs typeface="Corbel" charset="0"/>
              </a:defRPr>
            </a:lvl1pPr>
          </a:lstStyle>
          <a:p>
            <a:endParaRPr lang="en-US"/>
          </a:p>
        </p:txBody>
      </p:sp>
      <p:sp>
        <p:nvSpPr>
          <p:cNvPr id="4" name="Slide Number Placeholder 3"/>
          <p:cNvSpPr>
            <a:spLocks noGrp="1"/>
          </p:cNvSpPr>
          <p:nvPr>
            <p:ph type="sldNum" sz="quarter" idx="11"/>
          </p:nvPr>
        </p:nvSpPr>
        <p:spPr>
          <a:xfrm>
            <a:off x="3675063" y="4767263"/>
            <a:ext cx="2133600" cy="274637"/>
          </a:xfrm>
          <a:prstGeom prst="rect">
            <a:avLst/>
          </a:prstGeom>
        </p:spPr>
        <p:txBody>
          <a:bodyPr/>
          <a:lstStyle>
            <a:lvl1pPr>
              <a:defRPr/>
            </a:lvl1pPr>
          </a:lstStyle>
          <a:p>
            <a:fld id="{F837A89B-64C8-494D-94D8-51B302132E8A}" type="slidenum">
              <a:rPr lang="en-US"/>
              <a:pPr/>
              <a:t>‹#›</a:t>
            </a:fld>
            <a:endParaRPr lang="en-US"/>
          </a:p>
        </p:txBody>
      </p:sp>
    </p:spTree>
    <p:extLst>
      <p:ext uri="{BB962C8B-B14F-4D97-AF65-F5344CB8AC3E}">
        <p14:creationId xmlns:p14="http://schemas.microsoft.com/office/powerpoint/2010/main" val="3574070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Title 1"/>
          <p:cNvSpPr txBox="1">
            <a:spLocks/>
          </p:cNvSpPr>
          <p:nvPr/>
        </p:nvSpPr>
        <p:spPr>
          <a:xfrm>
            <a:off x="354013" y="66675"/>
            <a:ext cx="8545512" cy="514350"/>
          </a:xfrm>
          <a:prstGeom prst="rect">
            <a:avLst/>
          </a:prstGeom>
        </p:spPr>
        <p:txBody>
          <a:bodyPr>
            <a:normAutofit fontScale="92500" lnSpcReduction="10000"/>
          </a:bodyPr>
          <a:lstStyle>
            <a:lvl1pPr algn="l" defTabSz="457200" rtl="0" eaLnBrk="1" latinLnBrk="0" hangingPunct="1">
              <a:spcBef>
                <a:spcPct val="0"/>
              </a:spcBef>
              <a:buNone/>
              <a:defRPr sz="3200" b="1" kern="1200">
                <a:solidFill>
                  <a:srgbClr val="FFFFFF"/>
                </a:solidFill>
                <a:latin typeface="Corbel"/>
                <a:ea typeface="+mj-ea"/>
                <a:cs typeface="Corbel"/>
              </a:defRPr>
            </a:lvl1pPr>
          </a:lstStyle>
          <a:p>
            <a:pPr fontAlgn="auto">
              <a:spcAft>
                <a:spcPts val="0"/>
              </a:spcAft>
              <a:defRPr/>
            </a:pPr>
            <a:r>
              <a:rPr lang="en-US"/>
              <a:t>Click to edit Master title style</a:t>
            </a:r>
            <a:endParaRPr lang="en-US" dirty="0"/>
          </a:p>
        </p:txBody>
      </p:sp>
      <p:sp>
        <p:nvSpPr>
          <p:cNvPr id="3" name="Picture Placeholder 2"/>
          <p:cNvSpPr>
            <a:spLocks noGrp="1"/>
          </p:cNvSpPr>
          <p:nvPr>
            <p:ph type="pic" idx="1"/>
          </p:nvPr>
        </p:nvSpPr>
        <p:spPr>
          <a:xfrm>
            <a:off x="1792288" y="939404"/>
            <a:ext cx="5486400" cy="3086100"/>
          </a:xfrm>
          <a:prstGeom prst="rect">
            <a:avLst/>
          </a:prstGeo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Edit Master text styles</a:t>
            </a:r>
          </a:p>
        </p:txBody>
      </p:sp>
      <p:sp>
        <p:nvSpPr>
          <p:cNvPr id="6" name="Footer Placeholder 5"/>
          <p:cNvSpPr>
            <a:spLocks noGrp="1"/>
          </p:cNvSpPr>
          <p:nvPr>
            <p:ph type="ftr" sz="quarter" idx="10"/>
          </p:nvPr>
        </p:nvSpPr>
        <p:spPr>
          <a:xfrm>
            <a:off x="788988" y="4767263"/>
            <a:ext cx="2460625" cy="274637"/>
          </a:xfrm>
          <a:prstGeom prst="rect">
            <a:avLst/>
          </a:prstGeom>
        </p:spPr>
        <p:txBody>
          <a:bodyPr wrap="square" numCol="1" anchorCtr="0" compatLnSpc="1">
            <a:prstTxWarp prst="textNoShape">
              <a:avLst/>
            </a:prstTxWarp>
          </a:bodyPr>
          <a:lstStyle>
            <a:lvl1pPr fontAlgn="base">
              <a:spcBef>
                <a:spcPct val="0"/>
              </a:spcBef>
              <a:spcAft>
                <a:spcPct val="0"/>
              </a:spcAft>
              <a:defRPr>
                <a:latin typeface="Arial" charset="0"/>
                <a:ea typeface="ＭＳ Ｐゴシック" charset="0"/>
                <a:cs typeface="Arial" charset="0"/>
              </a:defRPr>
            </a:lvl1pPr>
          </a:lstStyle>
          <a:p>
            <a:endParaRPr lang="en-US"/>
          </a:p>
        </p:txBody>
      </p:sp>
      <p:sp>
        <p:nvSpPr>
          <p:cNvPr id="7" name="Slide Number Placeholder 6"/>
          <p:cNvSpPr>
            <a:spLocks noGrp="1"/>
          </p:cNvSpPr>
          <p:nvPr>
            <p:ph type="sldNum" sz="quarter" idx="11"/>
          </p:nvPr>
        </p:nvSpPr>
        <p:spPr>
          <a:xfrm>
            <a:off x="3675063" y="4767263"/>
            <a:ext cx="2133600" cy="274637"/>
          </a:xfrm>
          <a:prstGeom prst="rect">
            <a:avLst/>
          </a:prstGeom>
        </p:spPr>
        <p:txBody>
          <a:bodyPr/>
          <a:lstStyle>
            <a:lvl1pPr>
              <a:defRPr/>
            </a:lvl1pPr>
          </a:lstStyle>
          <a:p>
            <a:fld id="{2A698E2A-56AA-9440-957A-DAF693FB25D7}" type="slidenum">
              <a:rPr lang="en-US"/>
              <a:pPr/>
              <a:t>‹#›</a:t>
            </a:fld>
            <a:endParaRPr lang="en-US"/>
          </a:p>
        </p:txBody>
      </p:sp>
    </p:spTree>
    <p:extLst>
      <p:ext uri="{BB962C8B-B14F-4D97-AF65-F5344CB8AC3E}">
        <p14:creationId xmlns:p14="http://schemas.microsoft.com/office/powerpoint/2010/main" val="4070887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F6BFF8-DB02-42D7-9734-C3B31D188C7A}"/>
              </a:ext>
            </a:extLst>
          </p:cNvPr>
          <p:cNvSpPr>
            <a:spLocks noGrp="1"/>
          </p:cNvSpPr>
          <p:nvPr>
            <p:ph type="dt" sz="half" idx="10"/>
          </p:nvPr>
        </p:nvSpPr>
        <p:spPr/>
        <p:txBody>
          <a:bodyPr/>
          <a:lstStyle/>
          <a:p>
            <a:fld id="{E5875663-C0EC-43EE-98A5-F4AEA3BAEBF8}" type="datetimeFigureOut">
              <a:rPr lang="en-US" smtClean="0"/>
              <a:t>6/24/2026</a:t>
            </a:fld>
            <a:endParaRPr lang="en-US"/>
          </a:p>
        </p:txBody>
      </p:sp>
      <p:sp>
        <p:nvSpPr>
          <p:cNvPr id="3" name="Footer Placeholder 2">
            <a:extLst>
              <a:ext uri="{FF2B5EF4-FFF2-40B4-BE49-F238E27FC236}">
                <a16:creationId xmlns:a16="http://schemas.microsoft.com/office/drawing/2014/main" id="{91E287F3-3385-4E23-B951-24119E82BD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2EA15D-8879-43D8-AB66-7B0F484CC10A}"/>
              </a:ext>
            </a:extLst>
          </p:cNvPr>
          <p:cNvSpPr>
            <a:spLocks noGrp="1"/>
          </p:cNvSpPr>
          <p:nvPr>
            <p:ph type="sldNum" sz="quarter" idx="12"/>
          </p:nvPr>
        </p:nvSpPr>
        <p:spPr/>
        <p:txBody>
          <a:bodyPr/>
          <a:lstStyle/>
          <a:p>
            <a:fld id="{D8C31D7C-068A-4BAD-9716-1A037F14A167}" type="slidenum">
              <a:rPr lang="en-US" smtClean="0"/>
              <a:t>‹#›</a:t>
            </a:fld>
            <a:endParaRPr lang="en-US"/>
          </a:p>
        </p:txBody>
      </p:sp>
    </p:spTree>
    <p:extLst>
      <p:ext uri="{BB962C8B-B14F-4D97-AF65-F5344CB8AC3E}">
        <p14:creationId xmlns:p14="http://schemas.microsoft.com/office/powerpoint/2010/main" val="3654728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A0E074-6FF8-4EC8-8B63-279B67A8AA02}" type="datetimeFigureOut">
              <a:rPr lang="en-US" smtClean="0"/>
              <a:pPr/>
              <a:t>6/24/2026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1245A9-46BC-4B2F-9810-0787D60232A6}" type="slidenum">
              <a:rPr lang="en-US" smtClean="0"/>
              <a:pPr/>
              <a:t>‹#›</a:t>
            </a:fld>
            <a:endParaRPr lang="en-US"/>
          </a:p>
        </p:txBody>
      </p:sp>
    </p:spTree>
    <p:extLst>
      <p:ext uri="{BB962C8B-B14F-4D97-AF65-F5344CB8AC3E}">
        <p14:creationId xmlns:p14="http://schemas.microsoft.com/office/powerpoint/2010/main" val="498089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354013" y="66675"/>
            <a:ext cx="8545512" cy="514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pic>
        <p:nvPicPr>
          <p:cNvPr id="1031" name="Picture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878638" y="4483100"/>
            <a:ext cx="2020887" cy="739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6" r:id="rId1"/>
    <p:sldLayoutId id="2147483687" r:id="rId2"/>
    <p:sldLayoutId id="2147483689" r:id="rId3"/>
    <p:sldLayoutId id="2147483690" r:id="rId4"/>
    <p:sldLayoutId id="2147483691" r:id="rId5"/>
    <p:sldLayoutId id="2147483692" r:id="rId6"/>
    <p:sldLayoutId id="2147483694" r:id="rId7"/>
    <p:sldLayoutId id="2147483696" r:id="rId8"/>
    <p:sldLayoutId id="2147483697" r:id="rId9"/>
  </p:sldLayoutIdLst>
  <p:txStyles>
    <p:titleStyle>
      <a:lvl1pPr algn="l" defTabSz="455613" rtl="0" eaLnBrk="1" fontAlgn="base" hangingPunct="1">
        <a:spcBef>
          <a:spcPct val="0"/>
        </a:spcBef>
        <a:spcAft>
          <a:spcPct val="0"/>
        </a:spcAft>
        <a:defRPr sz="3200" b="1" kern="1200">
          <a:solidFill>
            <a:srgbClr val="2986E2"/>
          </a:solidFill>
          <a:latin typeface="Arial"/>
          <a:ea typeface="ＭＳ Ｐゴシック" charset="-128"/>
          <a:cs typeface="Arial"/>
        </a:defRPr>
      </a:lvl1pPr>
      <a:lvl2pPr algn="l" defTabSz="455613" rtl="0" eaLnBrk="1" fontAlgn="base" hangingPunct="1">
        <a:spcBef>
          <a:spcPct val="0"/>
        </a:spcBef>
        <a:spcAft>
          <a:spcPct val="0"/>
        </a:spcAft>
        <a:defRPr sz="3200" b="1">
          <a:solidFill>
            <a:srgbClr val="FFFFFF"/>
          </a:solidFill>
          <a:latin typeface="Arial" charset="0"/>
          <a:ea typeface="ＭＳ Ｐゴシック" charset="-128"/>
          <a:cs typeface="Arial" charset="0"/>
        </a:defRPr>
      </a:lvl2pPr>
      <a:lvl3pPr algn="l" defTabSz="455613" rtl="0" eaLnBrk="1" fontAlgn="base" hangingPunct="1">
        <a:spcBef>
          <a:spcPct val="0"/>
        </a:spcBef>
        <a:spcAft>
          <a:spcPct val="0"/>
        </a:spcAft>
        <a:defRPr sz="3200" b="1">
          <a:solidFill>
            <a:srgbClr val="FFFFFF"/>
          </a:solidFill>
          <a:latin typeface="Arial" charset="0"/>
          <a:ea typeface="ＭＳ Ｐゴシック" charset="-128"/>
          <a:cs typeface="Arial" charset="0"/>
        </a:defRPr>
      </a:lvl3pPr>
      <a:lvl4pPr algn="l" defTabSz="455613" rtl="0" eaLnBrk="1" fontAlgn="base" hangingPunct="1">
        <a:spcBef>
          <a:spcPct val="0"/>
        </a:spcBef>
        <a:spcAft>
          <a:spcPct val="0"/>
        </a:spcAft>
        <a:defRPr sz="3200" b="1">
          <a:solidFill>
            <a:srgbClr val="FFFFFF"/>
          </a:solidFill>
          <a:latin typeface="Arial" charset="0"/>
          <a:ea typeface="ＭＳ Ｐゴシック" charset="-128"/>
          <a:cs typeface="Arial" charset="0"/>
        </a:defRPr>
      </a:lvl4pPr>
      <a:lvl5pPr algn="l" defTabSz="455613" rtl="0" eaLnBrk="1" fontAlgn="base" hangingPunct="1">
        <a:spcBef>
          <a:spcPct val="0"/>
        </a:spcBef>
        <a:spcAft>
          <a:spcPct val="0"/>
        </a:spcAft>
        <a:defRPr sz="3200" b="1">
          <a:solidFill>
            <a:srgbClr val="FFFFFF"/>
          </a:solidFill>
          <a:latin typeface="Arial" charset="0"/>
          <a:ea typeface="ＭＳ Ｐゴシック" charset="-128"/>
          <a:cs typeface="Arial" charset="0"/>
        </a:defRPr>
      </a:lvl5pPr>
      <a:lvl6pPr marL="457189" algn="l" defTabSz="457189" rtl="0" eaLnBrk="1" fontAlgn="base" hangingPunct="1">
        <a:spcBef>
          <a:spcPct val="0"/>
        </a:spcBef>
        <a:spcAft>
          <a:spcPct val="0"/>
        </a:spcAft>
        <a:defRPr sz="3200" b="1">
          <a:solidFill>
            <a:srgbClr val="FFFFFF"/>
          </a:solidFill>
          <a:latin typeface="Arial" charset="0"/>
          <a:ea typeface="ＭＳ Ｐゴシック" charset="-128"/>
        </a:defRPr>
      </a:lvl6pPr>
      <a:lvl7pPr marL="914377" algn="l" defTabSz="457189" rtl="0" eaLnBrk="1" fontAlgn="base" hangingPunct="1">
        <a:spcBef>
          <a:spcPct val="0"/>
        </a:spcBef>
        <a:spcAft>
          <a:spcPct val="0"/>
        </a:spcAft>
        <a:defRPr sz="3200" b="1">
          <a:solidFill>
            <a:srgbClr val="FFFFFF"/>
          </a:solidFill>
          <a:latin typeface="Arial" charset="0"/>
          <a:ea typeface="ＭＳ Ｐゴシック" charset="-128"/>
        </a:defRPr>
      </a:lvl7pPr>
      <a:lvl8pPr marL="1371566" algn="l" defTabSz="457189" rtl="0" eaLnBrk="1" fontAlgn="base" hangingPunct="1">
        <a:spcBef>
          <a:spcPct val="0"/>
        </a:spcBef>
        <a:spcAft>
          <a:spcPct val="0"/>
        </a:spcAft>
        <a:defRPr sz="3200" b="1">
          <a:solidFill>
            <a:srgbClr val="FFFFFF"/>
          </a:solidFill>
          <a:latin typeface="Arial" charset="0"/>
          <a:ea typeface="ＭＳ Ｐゴシック" charset="-128"/>
        </a:defRPr>
      </a:lvl8pPr>
      <a:lvl9pPr marL="1828754" algn="l" defTabSz="457189" rtl="0" eaLnBrk="1" fontAlgn="base" hangingPunct="1">
        <a:spcBef>
          <a:spcPct val="0"/>
        </a:spcBef>
        <a:spcAft>
          <a:spcPct val="0"/>
        </a:spcAft>
        <a:defRPr sz="3200" b="1">
          <a:solidFill>
            <a:srgbClr val="FFFFFF"/>
          </a:solidFill>
          <a:latin typeface="Arial" charset="0"/>
          <a:ea typeface="ＭＳ Ｐゴシック" charset="-128"/>
        </a:defRPr>
      </a:lvl9pPr>
    </p:titleStyle>
    <p:bodyStyle>
      <a:lvl1pPr marL="341313" indent="-341313" algn="l" defTabSz="455613"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1pPr>
      <a:lvl2pPr marL="741363" indent="-284163" algn="l" defTabSz="455613"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2pPr>
      <a:lvl3pPr marL="1141413" indent="-227013" algn="l" defTabSz="455613"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3pPr>
      <a:lvl4pPr marL="1598613" indent="-227013" algn="l" defTabSz="455613"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4pPr>
      <a:lvl5pPr marL="2055813" indent="-227013" algn="l" defTabSz="455613"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asco.org/research-guidelines/grants-awards/funding-opportunities/young-investigator-award" TargetMode="External"/><Relationship Id="rId2" Type="http://schemas.openxmlformats.org/officeDocument/2006/relationships/hyperlink" Target="https://www.asco.org/research-guidelines/grants-awards/funding-opportunities" TargetMode="External"/><Relationship Id="rId1" Type="http://schemas.openxmlformats.org/officeDocument/2006/relationships/slideLayout" Target="../slideLayouts/slideLayout2.xml"/><Relationship Id="rId4" Type="http://schemas.openxmlformats.org/officeDocument/2006/relationships/hyperlink" Target="https://www.asco.org/sites/new-www.asco.org/files/content-files/research-and-progress/documents/2021-YIA-RFP-20-0629.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RTMROC@mskcc.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mskcc.org/research-advantage/support/rtm/policies-procedures" TargetMode="External"/><Relationship Id="rId4" Type="http://schemas.openxmlformats.org/officeDocument/2006/relationships/hyperlink" Target="https://mskcc.sharepoint.com/sites/pub-RTM/SitePages/roc/ROC-Home.aspx"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iasonosa@mskcc.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D82F8-0992-4A41-978F-897444E8D5EC}"/>
              </a:ext>
            </a:extLst>
          </p:cNvPr>
          <p:cNvSpPr>
            <a:spLocks noGrp="1"/>
          </p:cNvSpPr>
          <p:nvPr>
            <p:ph type="ctrTitle"/>
          </p:nvPr>
        </p:nvSpPr>
        <p:spPr>
          <a:xfrm>
            <a:off x="135366" y="1087968"/>
            <a:ext cx="7772400" cy="1102519"/>
          </a:xfrm>
        </p:spPr>
        <p:txBody>
          <a:bodyPr>
            <a:normAutofit fontScale="90000"/>
          </a:bodyPr>
          <a:lstStyle/>
          <a:p>
            <a:r>
              <a:rPr lang="en-US" dirty="0"/>
              <a:t>Robust methodology, sample size justification and pre-specified analyses plans</a:t>
            </a:r>
            <a:br>
              <a:rPr lang="en-US" dirty="0"/>
            </a:br>
            <a:endParaRPr lang="en-US" dirty="0"/>
          </a:p>
        </p:txBody>
      </p:sp>
      <p:sp>
        <p:nvSpPr>
          <p:cNvPr id="3" name="Subtitle 2">
            <a:extLst>
              <a:ext uri="{FF2B5EF4-FFF2-40B4-BE49-F238E27FC236}">
                <a16:creationId xmlns:a16="http://schemas.microsoft.com/office/drawing/2014/main" id="{9DB4F2A5-86CF-4559-B5E4-6903D757DD4D}"/>
              </a:ext>
            </a:extLst>
          </p:cNvPr>
          <p:cNvSpPr>
            <a:spLocks noGrp="1"/>
          </p:cNvSpPr>
          <p:nvPr>
            <p:ph type="subTitle" idx="1"/>
          </p:nvPr>
        </p:nvSpPr>
        <p:spPr/>
        <p:txBody>
          <a:bodyPr>
            <a:normAutofit fontScale="62500" lnSpcReduction="20000"/>
          </a:bodyPr>
          <a:lstStyle/>
          <a:p>
            <a:r>
              <a:rPr lang="en-US" b="1" dirty="0"/>
              <a:t>Alexia Iasonos, PhD, FASCO, FSCT</a:t>
            </a:r>
          </a:p>
          <a:p>
            <a:endParaRPr lang="en-US" dirty="0"/>
          </a:p>
          <a:p>
            <a:r>
              <a:rPr lang="en-US" dirty="0"/>
              <a:t>Attending Biostatistician</a:t>
            </a:r>
          </a:p>
          <a:p>
            <a:r>
              <a:rPr lang="en-US" dirty="0"/>
              <a:t>Department of Epidemiology and Biostatistics, MSKCC, New York </a:t>
            </a:r>
          </a:p>
          <a:p>
            <a:r>
              <a:rPr lang="en-US" dirty="0"/>
              <a:t>President, Society for Clinical Trials </a:t>
            </a:r>
          </a:p>
        </p:txBody>
      </p:sp>
    </p:spTree>
    <p:extLst>
      <p:ext uri="{BB962C8B-B14F-4D97-AF65-F5344CB8AC3E}">
        <p14:creationId xmlns:p14="http://schemas.microsoft.com/office/powerpoint/2010/main" val="209688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03216-0B69-439C-A71D-7FA239C29B5A}"/>
              </a:ext>
            </a:extLst>
          </p:cNvPr>
          <p:cNvSpPr>
            <a:spLocks noGrp="1"/>
          </p:cNvSpPr>
          <p:nvPr>
            <p:ph type="title"/>
          </p:nvPr>
        </p:nvSpPr>
        <p:spPr>
          <a:xfrm>
            <a:off x="628650" y="89694"/>
            <a:ext cx="8515350" cy="598388"/>
          </a:xfrm>
        </p:spPr>
        <p:txBody>
          <a:bodyPr>
            <a:normAutofit fontScale="90000"/>
          </a:bodyPr>
          <a:lstStyle/>
          <a:p>
            <a:r>
              <a:rPr lang="en-US" dirty="0"/>
              <a:t>YOUNG INVESTIGATOR AWARD: criteria </a:t>
            </a:r>
            <a:r>
              <a:rPr lang="en-US" b="1" dirty="0"/>
              <a:t> </a:t>
            </a:r>
            <a:br>
              <a:rPr lang="en-US" dirty="0"/>
            </a:br>
            <a:endParaRPr lang="en-US" dirty="0"/>
          </a:p>
        </p:txBody>
      </p:sp>
      <p:sp>
        <p:nvSpPr>
          <p:cNvPr id="3" name="Content Placeholder 2">
            <a:extLst>
              <a:ext uri="{FF2B5EF4-FFF2-40B4-BE49-F238E27FC236}">
                <a16:creationId xmlns:a16="http://schemas.microsoft.com/office/drawing/2014/main" id="{5961232C-6757-47E4-B983-C515F0313EED}"/>
              </a:ext>
            </a:extLst>
          </p:cNvPr>
          <p:cNvSpPr>
            <a:spLocks noGrp="1"/>
          </p:cNvSpPr>
          <p:nvPr>
            <p:ph idx="1"/>
          </p:nvPr>
        </p:nvSpPr>
        <p:spPr>
          <a:xfrm>
            <a:off x="628650" y="639193"/>
            <a:ext cx="7886700" cy="3993530"/>
          </a:xfrm>
        </p:spPr>
        <p:txBody>
          <a:bodyPr>
            <a:normAutofit fontScale="77500" lnSpcReduction="20000"/>
          </a:bodyPr>
          <a:lstStyle/>
          <a:p>
            <a:r>
              <a:rPr lang="en-US" dirty="0"/>
              <a:t>Strength of the hypothesis-driven proposal with a clinical research focus or with the goal of generating the rationale for future clinical studies. (May include pre-clinical in vitro and/or animal experiments that are designed to address a clinical question.) (~35%) o Significance and originality of the proposed study and hypothesis </a:t>
            </a:r>
          </a:p>
          <a:p>
            <a:pPr lvl="1"/>
            <a:r>
              <a:rPr lang="en-US" dirty="0"/>
              <a:t>Appropriateness, feasibility, and adequacy of the proposed experiment and methodology </a:t>
            </a:r>
          </a:p>
          <a:p>
            <a:pPr lvl="1"/>
            <a:r>
              <a:rPr lang="en-US" dirty="0">
                <a:highlight>
                  <a:srgbClr val="FFFF00"/>
                </a:highlight>
              </a:rPr>
              <a:t>Appropriate and detailed statistical analysis plan </a:t>
            </a:r>
          </a:p>
          <a:p>
            <a:pPr lvl="1"/>
            <a:r>
              <a:rPr lang="en-US" dirty="0"/>
              <a:t>A focus on patient-oriented or translational and, ultimately, clinical research </a:t>
            </a:r>
          </a:p>
          <a:p>
            <a:r>
              <a:rPr lang="en-US" dirty="0"/>
              <a:t>Strength of the mentor in supporting the applicant's proposal and in facilitating the applicant's career development (~30%) o Quality of the mentor and the plan for mentoring interactions with the applicant </a:t>
            </a:r>
          </a:p>
          <a:p>
            <a:r>
              <a:rPr lang="en-US" dirty="0">
                <a:hlinkClick r:id="rId2"/>
              </a:rPr>
              <a:t>https://www.asco.org/research-guidelines/grants-awards/funding-opportunities</a:t>
            </a:r>
            <a:endParaRPr lang="en-US" dirty="0"/>
          </a:p>
          <a:p>
            <a:r>
              <a:rPr lang="en-US" dirty="0">
                <a:hlinkClick r:id="rId3"/>
              </a:rPr>
              <a:t>https://www.asco.org/research-guidelines/grants-awards/funding-opportunities/young-investigator-award</a:t>
            </a:r>
            <a:endParaRPr lang="en-US" dirty="0"/>
          </a:p>
          <a:p>
            <a:r>
              <a:rPr lang="en-US" dirty="0">
                <a:hlinkClick r:id="rId4"/>
              </a:rPr>
              <a:t>https://www.asco.org/sites/new-www.asco.org/files/content-files/research-and-progress/documents/2021-YIA-RFP-20-0629.pdf</a:t>
            </a:r>
            <a:endParaRPr lang="en-US" dirty="0"/>
          </a:p>
          <a:p>
            <a:endParaRPr lang="en-US" dirty="0"/>
          </a:p>
          <a:p>
            <a:endParaRPr lang="en-US" dirty="0"/>
          </a:p>
        </p:txBody>
      </p:sp>
    </p:spTree>
    <p:extLst>
      <p:ext uri="{BB962C8B-B14F-4D97-AF65-F5344CB8AC3E}">
        <p14:creationId xmlns:p14="http://schemas.microsoft.com/office/powerpoint/2010/main" val="3677486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1163FD-D60A-4D4B-9BD9-826AD931040C}"/>
              </a:ext>
            </a:extLst>
          </p:cNvPr>
          <p:cNvSpPr>
            <a:spLocks noGrp="1"/>
          </p:cNvSpPr>
          <p:nvPr>
            <p:ph type="title"/>
          </p:nvPr>
        </p:nvSpPr>
        <p:spPr/>
        <p:txBody>
          <a:bodyPr/>
          <a:lstStyle/>
          <a:p>
            <a:r>
              <a:rPr lang="en-US" dirty="0"/>
              <a:t>Secondary Criteria</a:t>
            </a:r>
          </a:p>
        </p:txBody>
      </p:sp>
      <p:sp>
        <p:nvSpPr>
          <p:cNvPr id="5" name="Content Placeholder 4">
            <a:extLst>
              <a:ext uri="{FF2B5EF4-FFF2-40B4-BE49-F238E27FC236}">
                <a16:creationId xmlns:a16="http://schemas.microsoft.com/office/drawing/2014/main" id="{6C77F9C4-761B-42C0-BCEF-0754C4A175C2}"/>
              </a:ext>
            </a:extLst>
          </p:cNvPr>
          <p:cNvSpPr>
            <a:spLocks noGrp="1"/>
          </p:cNvSpPr>
          <p:nvPr>
            <p:ph idx="1"/>
          </p:nvPr>
        </p:nvSpPr>
        <p:spPr/>
        <p:txBody>
          <a:bodyPr/>
          <a:lstStyle/>
          <a:p>
            <a:r>
              <a:rPr lang="en-US" dirty="0"/>
              <a:t>Potential for the applicant to pursue an academic clinical oncology </a:t>
            </a:r>
            <a:r>
              <a:rPr lang="en-US" dirty="0">
                <a:highlight>
                  <a:srgbClr val="FFFF00"/>
                </a:highlight>
              </a:rPr>
              <a:t>career</a:t>
            </a:r>
            <a:r>
              <a:rPr lang="en-US" dirty="0"/>
              <a:t> (~25%)</a:t>
            </a:r>
          </a:p>
          <a:p>
            <a:r>
              <a:rPr lang="en-US" dirty="0"/>
              <a:t>Potential favorable </a:t>
            </a:r>
            <a:r>
              <a:rPr lang="en-US" dirty="0">
                <a:highlight>
                  <a:srgbClr val="FFFF00"/>
                </a:highlight>
              </a:rPr>
              <a:t>impact</a:t>
            </a:r>
            <a:r>
              <a:rPr lang="en-US" dirty="0"/>
              <a:t> on career development of the applicant The qualifications and experiences of the applicant. Factors considered include the quality and extent of past education, </a:t>
            </a:r>
            <a:r>
              <a:rPr lang="en-US" dirty="0">
                <a:highlight>
                  <a:srgbClr val="FFFF00"/>
                </a:highlight>
              </a:rPr>
              <a:t>scientific training</a:t>
            </a:r>
            <a:r>
              <a:rPr lang="en-US" dirty="0"/>
              <a:t>, research experience, research originality, productivity, potential for independent investigation, and commitment to a career in clinical oncology research. </a:t>
            </a:r>
          </a:p>
          <a:p>
            <a:r>
              <a:rPr lang="en-US" dirty="0"/>
              <a:t>Availability of </a:t>
            </a:r>
            <a:r>
              <a:rPr lang="en-US" dirty="0">
                <a:highlight>
                  <a:srgbClr val="FFFF00"/>
                </a:highlight>
              </a:rPr>
              <a:t>institutional resources </a:t>
            </a:r>
            <a:r>
              <a:rPr lang="en-US" dirty="0"/>
              <a:t>to support the proposed project (~10%) </a:t>
            </a:r>
            <a:br>
              <a:rPr lang="en-US" sz="1600" dirty="0"/>
            </a:br>
            <a:endParaRPr lang="en-US" dirty="0"/>
          </a:p>
        </p:txBody>
      </p:sp>
    </p:spTree>
    <p:extLst>
      <p:ext uri="{BB962C8B-B14F-4D97-AF65-F5344CB8AC3E}">
        <p14:creationId xmlns:p14="http://schemas.microsoft.com/office/powerpoint/2010/main" val="3006879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C2567-80D4-4E11-8563-9773CB26E261}"/>
              </a:ext>
            </a:extLst>
          </p:cNvPr>
          <p:cNvSpPr>
            <a:spLocks noGrp="1"/>
          </p:cNvSpPr>
          <p:nvPr>
            <p:ph type="title"/>
          </p:nvPr>
        </p:nvSpPr>
        <p:spPr/>
        <p:txBody>
          <a:bodyPr/>
          <a:lstStyle/>
          <a:p>
            <a:r>
              <a:rPr lang="en-US" dirty="0"/>
              <a:t>Personal Statement (required)</a:t>
            </a:r>
          </a:p>
        </p:txBody>
      </p:sp>
      <p:sp>
        <p:nvSpPr>
          <p:cNvPr id="3" name="Content Placeholder 2">
            <a:extLst>
              <a:ext uri="{FF2B5EF4-FFF2-40B4-BE49-F238E27FC236}">
                <a16:creationId xmlns:a16="http://schemas.microsoft.com/office/drawing/2014/main" id="{8C8987DF-3095-4E14-971B-C2336C6EEA30}"/>
              </a:ext>
            </a:extLst>
          </p:cNvPr>
          <p:cNvSpPr>
            <a:spLocks noGrp="1"/>
          </p:cNvSpPr>
          <p:nvPr>
            <p:ph idx="1"/>
          </p:nvPr>
        </p:nvSpPr>
        <p:spPr>
          <a:xfrm>
            <a:off x="353952" y="737287"/>
            <a:ext cx="8545707" cy="4101413"/>
          </a:xfrm>
        </p:spPr>
        <p:txBody>
          <a:bodyPr/>
          <a:lstStyle/>
          <a:p>
            <a:r>
              <a:rPr lang="en-US" sz="1300" dirty="0"/>
              <a:t>Please answer the following questions in the text box areas on the online application. Cutting and pasting from a Word document is allowed. Please answer as briefly as possible. Each question has a maximum limit of 2,000 characters. </a:t>
            </a:r>
          </a:p>
          <a:p>
            <a:pPr lvl="1"/>
            <a:r>
              <a:rPr lang="en-US" sz="1300" dirty="0"/>
              <a:t>What is the applicant's career plan? </a:t>
            </a:r>
          </a:p>
          <a:p>
            <a:pPr lvl="1"/>
            <a:r>
              <a:rPr lang="en-US" sz="1300" dirty="0"/>
              <a:t>How would receiving this award affect the applicant's career?</a:t>
            </a:r>
          </a:p>
          <a:p>
            <a:pPr lvl="1"/>
            <a:r>
              <a:rPr lang="en-US" sz="1300" dirty="0"/>
              <a:t>What is the percentage of time the applicant spends on research activities? </a:t>
            </a:r>
          </a:p>
          <a:p>
            <a:pPr lvl="1"/>
            <a:r>
              <a:rPr lang="en-US" sz="1300" dirty="0"/>
              <a:t>What is the applicant's role versus the mentor’s role in the proposed research study? </a:t>
            </a:r>
          </a:p>
          <a:p>
            <a:pPr lvl="1"/>
            <a:r>
              <a:rPr lang="en-US" sz="1300" dirty="0"/>
              <a:t>What are the sources of salary support? </a:t>
            </a:r>
          </a:p>
          <a:p>
            <a:pPr lvl="1"/>
            <a:r>
              <a:rPr lang="en-US" sz="1300" dirty="0">
                <a:highlight>
                  <a:srgbClr val="FFFF00"/>
                </a:highlight>
              </a:rPr>
              <a:t>Who will collect and analyze the data? </a:t>
            </a:r>
          </a:p>
          <a:p>
            <a:pPr lvl="1"/>
            <a:r>
              <a:rPr lang="en-US" sz="1300" dirty="0"/>
              <a:t>What is the clinical potential of this research project? </a:t>
            </a:r>
          </a:p>
          <a:p>
            <a:pPr lvl="1"/>
            <a:r>
              <a:rPr lang="en-US" sz="1300" dirty="0"/>
              <a:t>Was this research proposal submitted and/or will be submitted to other funding agencies/organizations? </a:t>
            </a:r>
          </a:p>
          <a:p>
            <a:pPr lvl="1"/>
            <a:r>
              <a:rPr lang="en-US" sz="1300" dirty="0"/>
              <a:t>Will your proposal involve the use of drugs (yes/no)? If yes, please specify the drug and the drug manufacturing company.</a:t>
            </a:r>
          </a:p>
          <a:p>
            <a:r>
              <a:rPr lang="en-US" sz="1300" dirty="0">
                <a:solidFill>
                  <a:srgbClr val="FF0000"/>
                </a:solidFill>
              </a:rPr>
              <a:t>DO NOT INCLUDE IN PERSONAL STATEMENT THAT YOU WILL BE DOING THE ANALYSIS</a:t>
            </a:r>
            <a:br>
              <a:rPr lang="en-US" sz="1300" dirty="0">
                <a:solidFill>
                  <a:srgbClr val="FF0000"/>
                </a:solidFill>
              </a:rPr>
            </a:br>
            <a:r>
              <a:rPr lang="en-US" sz="1300" dirty="0">
                <a:solidFill>
                  <a:srgbClr val="FF0000"/>
                </a:solidFill>
              </a:rPr>
              <a:t>YOU COLLECT THE DATA, </a:t>
            </a:r>
            <a:br>
              <a:rPr lang="en-US" sz="1300" dirty="0">
                <a:solidFill>
                  <a:srgbClr val="FF0000"/>
                </a:solidFill>
              </a:rPr>
            </a:br>
            <a:r>
              <a:rPr lang="en-US" sz="1300" dirty="0">
                <a:solidFill>
                  <a:srgbClr val="FF0000"/>
                </a:solidFill>
              </a:rPr>
              <a:t>YOU INTERPRET THE DATA</a:t>
            </a:r>
            <a:br>
              <a:rPr lang="en-US" sz="1300" dirty="0">
                <a:solidFill>
                  <a:srgbClr val="FF0000"/>
                </a:solidFill>
              </a:rPr>
            </a:br>
            <a:r>
              <a:rPr lang="en-US" sz="1300" dirty="0">
                <a:solidFill>
                  <a:srgbClr val="FF0000"/>
                </a:solidFill>
              </a:rPr>
              <a:t>YOU WRITE THE REPORT</a:t>
            </a:r>
            <a:br>
              <a:rPr lang="en-US" sz="1300" dirty="0">
                <a:solidFill>
                  <a:srgbClr val="FF0000"/>
                </a:solidFill>
              </a:rPr>
            </a:br>
            <a:br>
              <a:rPr lang="en-US" sz="1300" dirty="0">
                <a:solidFill>
                  <a:srgbClr val="FF0000"/>
                </a:solidFill>
              </a:rPr>
            </a:br>
            <a:r>
              <a:rPr lang="en-US" sz="1300" dirty="0">
                <a:solidFill>
                  <a:srgbClr val="FF0000"/>
                </a:solidFill>
              </a:rPr>
              <a:t>You rely on a statistician for the experimental design and data analysis</a:t>
            </a:r>
            <a:br>
              <a:rPr lang="en-US" sz="1300" dirty="0"/>
            </a:br>
            <a:endParaRPr lang="en-US" sz="1300" dirty="0"/>
          </a:p>
          <a:p>
            <a:pPr lvl="1"/>
            <a:endParaRPr lang="en-US" sz="1300" dirty="0"/>
          </a:p>
        </p:txBody>
      </p:sp>
    </p:spTree>
    <p:extLst>
      <p:ext uri="{BB962C8B-B14F-4D97-AF65-F5344CB8AC3E}">
        <p14:creationId xmlns:p14="http://schemas.microsoft.com/office/powerpoint/2010/main" val="2296521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47E9-5435-4562-B37C-567F6D8B6D5A}"/>
              </a:ext>
            </a:extLst>
          </p:cNvPr>
          <p:cNvSpPr>
            <a:spLocks noGrp="1"/>
          </p:cNvSpPr>
          <p:nvPr>
            <p:ph type="title"/>
          </p:nvPr>
        </p:nvSpPr>
        <p:spPr/>
        <p:txBody>
          <a:bodyPr/>
          <a:lstStyle/>
          <a:p>
            <a:r>
              <a:rPr lang="en-US" dirty="0"/>
              <a:t>Scoring</a:t>
            </a:r>
          </a:p>
        </p:txBody>
      </p:sp>
      <p:sp>
        <p:nvSpPr>
          <p:cNvPr id="3" name="Content Placeholder 2">
            <a:extLst>
              <a:ext uri="{FF2B5EF4-FFF2-40B4-BE49-F238E27FC236}">
                <a16:creationId xmlns:a16="http://schemas.microsoft.com/office/drawing/2014/main" id="{3D07BBB4-069E-4631-B877-C37554DB199F}"/>
              </a:ext>
            </a:extLst>
          </p:cNvPr>
          <p:cNvSpPr>
            <a:spLocks noGrp="1"/>
          </p:cNvSpPr>
          <p:nvPr>
            <p:ph idx="1"/>
          </p:nvPr>
        </p:nvSpPr>
        <p:spPr/>
        <p:txBody>
          <a:bodyPr/>
          <a:lstStyle/>
          <a:p>
            <a:r>
              <a:rPr lang="en-US" dirty="0"/>
              <a:t>NIH scoring scheme: 1 (good)-10 (bad)</a:t>
            </a:r>
          </a:p>
          <a:p>
            <a:r>
              <a:rPr lang="en-US" dirty="0"/>
              <a:t>Reviewers are encouraged to use the full scale</a:t>
            </a:r>
          </a:p>
          <a:p>
            <a:r>
              <a:rPr lang="en-US" dirty="0"/>
              <a:t>5 is not bad but it is very likely not funded</a:t>
            </a:r>
          </a:p>
          <a:p>
            <a:r>
              <a:rPr lang="en-US" dirty="0"/>
              <a:t>1-3 is high (desirable) </a:t>
            </a:r>
          </a:p>
          <a:p>
            <a:endParaRPr lang="en-US" dirty="0"/>
          </a:p>
        </p:txBody>
      </p:sp>
    </p:spTree>
    <p:extLst>
      <p:ext uri="{BB962C8B-B14F-4D97-AF65-F5344CB8AC3E}">
        <p14:creationId xmlns:p14="http://schemas.microsoft.com/office/powerpoint/2010/main" val="36746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3772C-181E-479F-B0C0-2001590B0AA3}"/>
              </a:ext>
            </a:extLst>
          </p:cNvPr>
          <p:cNvSpPr>
            <a:spLocks noGrp="1"/>
          </p:cNvSpPr>
          <p:nvPr>
            <p:ph type="title"/>
          </p:nvPr>
        </p:nvSpPr>
        <p:spPr>
          <a:xfrm>
            <a:off x="354013" y="66675"/>
            <a:ext cx="8545512" cy="670612"/>
          </a:xfrm>
        </p:spPr>
        <p:txBody>
          <a:bodyPr/>
          <a:lstStyle/>
          <a:p>
            <a:r>
              <a:rPr lang="en-US" sz="2800" dirty="0"/>
              <a:t>Competitive process among the top scoring 1-3</a:t>
            </a:r>
          </a:p>
        </p:txBody>
      </p:sp>
      <p:sp>
        <p:nvSpPr>
          <p:cNvPr id="3" name="Content Placeholder 2">
            <a:extLst>
              <a:ext uri="{FF2B5EF4-FFF2-40B4-BE49-F238E27FC236}">
                <a16:creationId xmlns:a16="http://schemas.microsoft.com/office/drawing/2014/main" id="{82F8EC49-F606-42A9-BDC3-95F0D91250C9}"/>
              </a:ext>
            </a:extLst>
          </p:cNvPr>
          <p:cNvSpPr>
            <a:spLocks noGrp="1"/>
          </p:cNvSpPr>
          <p:nvPr>
            <p:ph idx="1"/>
          </p:nvPr>
        </p:nvSpPr>
        <p:spPr/>
        <p:txBody>
          <a:bodyPr/>
          <a:lstStyle/>
          <a:p>
            <a:r>
              <a:rPr lang="en-US" dirty="0"/>
              <a:t>Applicant’s background</a:t>
            </a:r>
          </a:p>
          <a:p>
            <a:r>
              <a:rPr lang="en-US" dirty="0"/>
              <a:t>Mentor (institution)</a:t>
            </a:r>
          </a:p>
          <a:p>
            <a:r>
              <a:rPr lang="en-US" dirty="0">
                <a:highlight>
                  <a:srgbClr val="C0C0C0"/>
                </a:highlight>
              </a:rPr>
              <a:t>Overly Ambitious aims</a:t>
            </a:r>
          </a:p>
          <a:p>
            <a:r>
              <a:rPr lang="en-US" dirty="0"/>
              <a:t>Strength of the hypothesis-driven proposal</a:t>
            </a:r>
          </a:p>
          <a:p>
            <a:r>
              <a:rPr lang="en-US" dirty="0">
                <a:highlight>
                  <a:srgbClr val="C0C0C0"/>
                </a:highlight>
              </a:rPr>
              <a:t>Appropriateness, feasibility, and adequacy of the proposed experiment and methodology </a:t>
            </a:r>
          </a:p>
          <a:p>
            <a:pPr lvl="1"/>
            <a:r>
              <a:rPr lang="en-US" dirty="0"/>
              <a:t>Experimental Methods</a:t>
            </a:r>
          </a:p>
          <a:p>
            <a:pPr lvl="1"/>
            <a:r>
              <a:rPr lang="en-US" dirty="0"/>
              <a:t>Analysis Plan </a:t>
            </a:r>
          </a:p>
          <a:p>
            <a:pPr lvl="1"/>
            <a:r>
              <a:rPr lang="en-US" dirty="0"/>
              <a:t>Feasibility</a:t>
            </a:r>
          </a:p>
          <a:p>
            <a:pPr marL="342900" lvl="1" indent="0">
              <a:buNone/>
            </a:pPr>
            <a:endParaRPr lang="en-US" dirty="0"/>
          </a:p>
          <a:p>
            <a:endParaRPr lang="en-US" dirty="0"/>
          </a:p>
          <a:p>
            <a:endParaRPr lang="en-US" dirty="0"/>
          </a:p>
        </p:txBody>
      </p:sp>
    </p:spTree>
    <p:extLst>
      <p:ext uri="{BB962C8B-B14F-4D97-AF65-F5344CB8AC3E}">
        <p14:creationId xmlns:p14="http://schemas.microsoft.com/office/powerpoint/2010/main" val="2371575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2AD3C-0F31-4750-87DE-5B2D3891CAED}"/>
              </a:ext>
            </a:extLst>
          </p:cNvPr>
          <p:cNvSpPr>
            <a:spLocks noGrp="1"/>
          </p:cNvSpPr>
          <p:nvPr>
            <p:ph type="title"/>
          </p:nvPr>
        </p:nvSpPr>
        <p:spPr/>
        <p:txBody>
          <a:bodyPr/>
          <a:lstStyle/>
          <a:p>
            <a:r>
              <a:rPr lang="en-US" dirty="0"/>
              <a:t>Contact the statistician early</a:t>
            </a:r>
          </a:p>
        </p:txBody>
      </p:sp>
      <p:sp>
        <p:nvSpPr>
          <p:cNvPr id="3" name="Content Placeholder 2">
            <a:extLst>
              <a:ext uri="{FF2B5EF4-FFF2-40B4-BE49-F238E27FC236}">
                <a16:creationId xmlns:a16="http://schemas.microsoft.com/office/drawing/2014/main" id="{64D897BC-4E37-4577-914D-88BD491626B1}"/>
              </a:ext>
            </a:extLst>
          </p:cNvPr>
          <p:cNvSpPr>
            <a:spLocks noGrp="1"/>
          </p:cNvSpPr>
          <p:nvPr>
            <p:ph idx="1"/>
          </p:nvPr>
        </p:nvSpPr>
        <p:spPr/>
        <p:txBody>
          <a:bodyPr>
            <a:normAutofit fontScale="77500" lnSpcReduction="20000"/>
          </a:bodyPr>
          <a:lstStyle/>
          <a:p>
            <a:r>
              <a:rPr lang="en-US" dirty="0"/>
              <a:t>Get them involved early</a:t>
            </a:r>
          </a:p>
          <a:p>
            <a:r>
              <a:rPr lang="en-US" dirty="0"/>
              <a:t>A last minute application is obvious </a:t>
            </a:r>
          </a:p>
          <a:p>
            <a:r>
              <a:rPr lang="en-US" dirty="0"/>
              <a:t>Collaboration</a:t>
            </a:r>
          </a:p>
          <a:p>
            <a:pPr lvl="1"/>
            <a:r>
              <a:rPr lang="en-US" dirty="0"/>
              <a:t>Understand aims and objectives and what are we going to learn</a:t>
            </a:r>
          </a:p>
          <a:p>
            <a:pPr lvl="1"/>
            <a:r>
              <a:rPr lang="en-US" dirty="0">
                <a:solidFill>
                  <a:srgbClr val="C00000"/>
                </a:solidFill>
              </a:rPr>
              <a:t>What data we will collect to address these aims – what variables?</a:t>
            </a:r>
          </a:p>
          <a:p>
            <a:pPr lvl="1"/>
            <a:r>
              <a:rPr lang="en-US" dirty="0">
                <a:solidFill>
                  <a:srgbClr val="C00000"/>
                </a:solidFill>
              </a:rPr>
              <a:t>How often are we collecting data? On whom? </a:t>
            </a:r>
          </a:p>
          <a:p>
            <a:pPr lvl="1"/>
            <a:r>
              <a:rPr lang="en-US" dirty="0"/>
              <a:t>What design should we use?</a:t>
            </a:r>
          </a:p>
          <a:p>
            <a:pPr lvl="1"/>
            <a:r>
              <a:rPr lang="en-US" dirty="0"/>
              <a:t>What are the limitations? </a:t>
            </a:r>
          </a:p>
          <a:p>
            <a:pPr lvl="1"/>
            <a:r>
              <a:rPr lang="en-US" dirty="0"/>
              <a:t>What are the future plans based on the lessons learned?</a:t>
            </a:r>
          </a:p>
          <a:p>
            <a:pPr lvl="1"/>
            <a:endParaRPr lang="en-US" dirty="0"/>
          </a:p>
          <a:p>
            <a:r>
              <a:rPr lang="en-US" dirty="0"/>
              <a:t>September </a:t>
            </a:r>
          </a:p>
          <a:p>
            <a:r>
              <a:rPr lang="en-US" dirty="0"/>
              <a:t>1-2 weeks for your mentors to review the final draft</a:t>
            </a:r>
          </a:p>
          <a:p>
            <a:r>
              <a:rPr lang="en-US" dirty="0"/>
              <a:t>July – August (2 months)</a:t>
            </a:r>
          </a:p>
          <a:p>
            <a:r>
              <a:rPr lang="en-US" dirty="0"/>
              <a:t>September is a deadline for many other grants (NIH)</a:t>
            </a:r>
          </a:p>
          <a:p>
            <a:r>
              <a:rPr lang="en-US" dirty="0"/>
              <a:t>July- August (other deadlines e.g. abstracts ASH, SGO)</a:t>
            </a:r>
          </a:p>
        </p:txBody>
      </p:sp>
    </p:spTree>
    <p:extLst>
      <p:ext uri="{BB962C8B-B14F-4D97-AF65-F5344CB8AC3E}">
        <p14:creationId xmlns:p14="http://schemas.microsoft.com/office/powerpoint/2010/main" val="4128780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89148F-8A8C-4127-9F64-B9F22A71C778}"/>
              </a:ext>
            </a:extLst>
          </p:cNvPr>
          <p:cNvSpPr txBox="1"/>
          <p:nvPr/>
        </p:nvSpPr>
        <p:spPr>
          <a:xfrm>
            <a:off x="7813459" y="-359934"/>
            <a:ext cx="179773" cy="369332"/>
          </a:xfrm>
          <a:prstGeom prst="rect">
            <a:avLst/>
          </a:prstGeom>
          <a:noFill/>
        </p:spPr>
        <p:txBody>
          <a:bodyPr wrap="square" rtlCol="0">
            <a:spAutoFit/>
          </a:bodyPr>
          <a:lstStyle/>
          <a:p>
            <a:r>
              <a:rPr lang="en-US" dirty="0"/>
              <a:t>1</a:t>
            </a:r>
          </a:p>
        </p:txBody>
      </p:sp>
      <p:sp>
        <p:nvSpPr>
          <p:cNvPr id="4" name="TextBox 3">
            <a:extLst>
              <a:ext uri="{FF2B5EF4-FFF2-40B4-BE49-F238E27FC236}">
                <a16:creationId xmlns:a16="http://schemas.microsoft.com/office/drawing/2014/main" id="{85AADD5A-D0A7-4B97-9975-65950464F0CA}"/>
              </a:ext>
            </a:extLst>
          </p:cNvPr>
          <p:cNvSpPr txBox="1"/>
          <p:nvPr/>
        </p:nvSpPr>
        <p:spPr>
          <a:xfrm>
            <a:off x="8814879" y="1183344"/>
            <a:ext cx="312906" cy="369332"/>
          </a:xfrm>
          <a:prstGeom prst="rect">
            <a:avLst/>
          </a:prstGeom>
          <a:noFill/>
        </p:spPr>
        <p:txBody>
          <a:bodyPr wrap="none" rtlCol="0">
            <a:spAutoFit/>
          </a:bodyPr>
          <a:lstStyle/>
          <a:p>
            <a:r>
              <a:rPr lang="en-US" dirty="0">
                <a:solidFill>
                  <a:srgbClr val="2986E2"/>
                </a:solidFill>
                <a:latin typeface="Arial" panose="020B0604020202020204" pitchFamily="34" charset="0"/>
                <a:cs typeface="Arial" panose="020B0604020202020204" pitchFamily="34" charset="0"/>
              </a:rPr>
              <a:t>2</a:t>
            </a:r>
          </a:p>
        </p:txBody>
      </p:sp>
      <p:sp>
        <p:nvSpPr>
          <p:cNvPr id="5" name="TextBox 4">
            <a:extLst>
              <a:ext uri="{FF2B5EF4-FFF2-40B4-BE49-F238E27FC236}">
                <a16:creationId xmlns:a16="http://schemas.microsoft.com/office/drawing/2014/main" id="{1A54DE0C-8FE1-4859-BA83-53916C46225E}"/>
              </a:ext>
            </a:extLst>
          </p:cNvPr>
          <p:cNvSpPr txBox="1"/>
          <p:nvPr/>
        </p:nvSpPr>
        <p:spPr>
          <a:xfrm>
            <a:off x="8824037" y="1491905"/>
            <a:ext cx="445987" cy="369332"/>
          </a:xfrm>
          <a:prstGeom prst="rect">
            <a:avLst/>
          </a:prstGeom>
          <a:noFill/>
        </p:spPr>
        <p:txBody>
          <a:bodyPr wrap="square" rtlCol="0">
            <a:spAutoFit/>
          </a:bodyPr>
          <a:lstStyle/>
          <a:p>
            <a:r>
              <a:rPr lang="en-US" dirty="0">
                <a:solidFill>
                  <a:srgbClr val="2986E2"/>
                </a:solidFill>
                <a:latin typeface="Arial" panose="020B0604020202020204" pitchFamily="34" charset="0"/>
                <a:cs typeface="Arial" panose="020B0604020202020204" pitchFamily="34" charset="0"/>
              </a:rPr>
              <a:t>3</a:t>
            </a:r>
          </a:p>
        </p:txBody>
      </p:sp>
      <p:sp>
        <p:nvSpPr>
          <p:cNvPr id="9" name="Title 8">
            <a:extLst>
              <a:ext uri="{FF2B5EF4-FFF2-40B4-BE49-F238E27FC236}">
                <a16:creationId xmlns:a16="http://schemas.microsoft.com/office/drawing/2014/main" id="{9B9C9D57-6E2D-4878-A9FE-AB8339006E48}"/>
              </a:ext>
            </a:extLst>
          </p:cNvPr>
          <p:cNvSpPr>
            <a:spLocks noGrp="1"/>
          </p:cNvSpPr>
          <p:nvPr>
            <p:ph type="title"/>
          </p:nvPr>
        </p:nvSpPr>
        <p:spPr>
          <a:xfrm>
            <a:off x="354013" y="66675"/>
            <a:ext cx="6192837" cy="514350"/>
          </a:xfrm>
        </p:spPr>
        <p:txBody>
          <a:bodyPr/>
          <a:lstStyle/>
          <a:p>
            <a:r>
              <a:rPr lang="en-US" dirty="0"/>
              <a:t>Biostatistical Plan (required)</a:t>
            </a:r>
          </a:p>
        </p:txBody>
      </p:sp>
      <p:sp>
        <p:nvSpPr>
          <p:cNvPr id="10" name="Content Placeholder 9">
            <a:extLst>
              <a:ext uri="{FF2B5EF4-FFF2-40B4-BE49-F238E27FC236}">
                <a16:creationId xmlns:a16="http://schemas.microsoft.com/office/drawing/2014/main" id="{B4D29FAE-EC8F-4C90-B55E-391438E97573}"/>
              </a:ext>
            </a:extLst>
          </p:cNvPr>
          <p:cNvSpPr>
            <a:spLocks noGrp="1"/>
          </p:cNvSpPr>
          <p:nvPr>
            <p:ph idx="1"/>
          </p:nvPr>
        </p:nvSpPr>
        <p:spPr>
          <a:xfrm>
            <a:off x="316811" y="648143"/>
            <a:ext cx="8545707" cy="3882237"/>
          </a:xfrm>
        </p:spPr>
        <p:txBody>
          <a:bodyPr/>
          <a:lstStyle/>
          <a:p>
            <a:r>
              <a:rPr lang="en-US" sz="1475" dirty="0">
                <a:solidFill>
                  <a:srgbClr val="000000"/>
                </a:solidFill>
                <a:latin typeface="Arial" panose="020B0604020202020204" pitchFamily="34" charset="0"/>
              </a:rPr>
              <a:t>A detailed statistical plan is required for all applications. The plan is limited to one (1) typewritten, single-spaced page with one-inch margins and 11-point Arial font type. For clinical and in-vivo studies, this section should include the </a:t>
            </a:r>
            <a:r>
              <a:rPr lang="en-US" sz="1475" dirty="0">
                <a:solidFill>
                  <a:srgbClr val="000000"/>
                </a:solidFill>
                <a:highlight>
                  <a:srgbClr val="FFFF00"/>
                </a:highlight>
                <a:latin typeface="Arial" panose="020B0604020202020204" pitchFamily="34" charset="0"/>
              </a:rPr>
              <a:t>primary objective/hypothesis</a:t>
            </a:r>
            <a:r>
              <a:rPr lang="en-US" sz="1475" dirty="0">
                <a:solidFill>
                  <a:srgbClr val="000000"/>
                </a:solidFill>
                <a:latin typeface="Arial" panose="020B0604020202020204" pitchFamily="34" charset="0"/>
              </a:rPr>
              <a:t> and </a:t>
            </a:r>
            <a:r>
              <a:rPr lang="en-US" sz="1475" dirty="0">
                <a:solidFill>
                  <a:srgbClr val="000000"/>
                </a:solidFill>
                <a:highlight>
                  <a:srgbClr val="FFFF00"/>
                </a:highlight>
                <a:latin typeface="Arial" panose="020B0604020202020204" pitchFamily="34" charset="0"/>
              </a:rPr>
              <a:t>primary endpoint of the study</a:t>
            </a:r>
            <a:r>
              <a:rPr lang="en-US" sz="1475" dirty="0">
                <a:solidFill>
                  <a:srgbClr val="000000"/>
                </a:solidFill>
                <a:latin typeface="Arial" panose="020B0604020202020204" pitchFamily="34" charset="0"/>
              </a:rPr>
              <a:t>, description of experimental design </a:t>
            </a:r>
            <a:r>
              <a:rPr lang="en-US" sz="1475" u="sng" dirty="0">
                <a:solidFill>
                  <a:srgbClr val="000000"/>
                </a:solidFill>
                <a:latin typeface="Arial" panose="020B0604020202020204" pitchFamily="34" charset="0"/>
              </a:rPr>
              <a:t>and study groups that will be compared</a:t>
            </a:r>
            <a:r>
              <a:rPr lang="en-US" sz="1475" dirty="0">
                <a:solidFill>
                  <a:srgbClr val="000000"/>
                </a:solidFill>
                <a:latin typeface="Arial" panose="020B0604020202020204" pitchFamily="34" charset="0"/>
              </a:rPr>
              <a:t>, </a:t>
            </a:r>
            <a:r>
              <a:rPr lang="en-US" sz="1475" dirty="0">
                <a:solidFill>
                  <a:srgbClr val="000000"/>
                </a:solidFill>
                <a:highlight>
                  <a:srgbClr val="FFFF00"/>
                </a:highlight>
                <a:latin typeface="Arial" panose="020B0604020202020204" pitchFamily="34" charset="0"/>
              </a:rPr>
              <a:t>justification of the proposed study sample size</a:t>
            </a:r>
            <a:r>
              <a:rPr lang="en-US" sz="1475" dirty="0">
                <a:solidFill>
                  <a:srgbClr val="000000"/>
                </a:solidFill>
                <a:latin typeface="Arial" panose="020B0604020202020204" pitchFamily="34" charset="0"/>
              </a:rPr>
              <a:t>, detailed procedures for </a:t>
            </a:r>
            <a:r>
              <a:rPr lang="en-US" sz="1475" dirty="0">
                <a:solidFill>
                  <a:srgbClr val="000000"/>
                </a:solidFill>
                <a:highlight>
                  <a:srgbClr val="FFFF00"/>
                </a:highlight>
                <a:latin typeface="Arial" panose="020B0604020202020204" pitchFamily="34" charset="0"/>
              </a:rPr>
              <a:t>data analysis</a:t>
            </a:r>
            <a:r>
              <a:rPr lang="en-US" sz="1475" dirty="0">
                <a:solidFill>
                  <a:srgbClr val="000000"/>
                </a:solidFill>
                <a:latin typeface="Arial" panose="020B0604020202020204" pitchFamily="34" charset="0"/>
              </a:rPr>
              <a:t>, and appropriate statistical considerations. An appropriate sample size justification will include all parameters required for the computation of the sample size: the effect size, power and type I error rates for each Aim. When relevant to the project, it will also state median follow-up, prevalence of mutations in a given population, and accrual rate, for example. </a:t>
            </a:r>
          </a:p>
          <a:p>
            <a:endParaRPr lang="en-US" sz="1475" dirty="0">
              <a:solidFill>
                <a:srgbClr val="000000"/>
              </a:solidFill>
              <a:latin typeface="Arial" panose="020B0604020202020204" pitchFamily="34" charset="0"/>
            </a:endParaRPr>
          </a:p>
          <a:p>
            <a:r>
              <a:rPr lang="en-US" sz="1475" dirty="0">
                <a:solidFill>
                  <a:srgbClr val="000000"/>
                </a:solidFill>
                <a:latin typeface="Arial" panose="020B0604020202020204" pitchFamily="34" charset="0"/>
              </a:rPr>
              <a:t>Laboratory-based in vitro research proposals should also include the primary </a:t>
            </a:r>
            <a:r>
              <a:rPr lang="en-US" sz="1475" dirty="0">
                <a:solidFill>
                  <a:srgbClr val="000000"/>
                </a:solidFill>
                <a:highlight>
                  <a:srgbClr val="FFFF00"/>
                </a:highlight>
                <a:latin typeface="Arial" panose="020B0604020202020204" pitchFamily="34" charset="0"/>
              </a:rPr>
              <a:t>objective/hypothesis and primary endpoint</a:t>
            </a:r>
            <a:r>
              <a:rPr lang="en-US" sz="1475" dirty="0">
                <a:solidFill>
                  <a:srgbClr val="000000"/>
                </a:solidFill>
                <a:latin typeface="Arial" panose="020B0604020202020204" pitchFamily="34" charset="0"/>
              </a:rPr>
              <a:t> of the study, </a:t>
            </a:r>
            <a:r>
              <a:rPr lang="en-US" sz="1475" dirty="0">
                <a:solidFill>
                  <a:srgbClr val="000000"/>
                </a:solidFill>
                <a:highlight>
                  <a:srgbClr val="FFFF00"/>
                </a:highlight>
                <a:latin typeface="Arial" panose="020B0604020202020204" pitchFamily="34" charset="0"/>
              </a:rPr>
              <a:t>procedures for data analysis</a:t>
            </a:r>
            <a:r>
              <a:rPr lang="en-US" sz="1475" dirty="0">
                <a:solidFill>
                  <a:srgbClr val="000000"/>
                </a:solidFill>
                <a:latin typeface="Arial" panose="020B0604020202020204" pitchFamily="34" charset="0"/>
              </a:rPr>
              <a:t>, and </a:t>
            </a:r>
            <a:r>
              <a:rPr lang="en-US" sz="1475" dirty="0">
                <a:solidFill>
                  <a:srgbClr val="000000"/>
                </a:solidFill>
                <a:highlight>
                  <a:srgbClr val="FFFF00"/>
                </a:highlight>
                <a:latin typeface="Arial" panose="020B0604020202020204" pitchFamily="34" charset="0"/>
              </a:rPr>
              <a:t>appropriate statistical details that describe the summary measures</a:t>
            </a:r>
            <a:r>
              <a:rPr lang="en-US" sz="1475" dirty="0">
                <a:solidFill>
                  <a:srgbClr val="000000"/>
                </a:solidFill>
                <a:latin typeface="Arial" panose="020B0604020202020204" pitchFamily="34" charset="0"/>
              </a:rPr>
              <a:t> that will be used to meet the objectives of the study. </a:t>
            </a:r>
          </a:p>
          <a:p>
            <a:r>
              <a:rPr lang="en-US" sz="1475" dirty="0">
                <a:solidFill>
                  <a:srgbClr val="000000"/>
                </a:solidFill>
                <a:latin typeface="Arial" panose="020B0604020202020204" pitchFamily="34" charset="0"/>
              </a:rPr>
              <a:t>Applications will be reviewed by a biostatistician. </a:t>
            </a:r>
            <a:r>
              <a:rPr lang="en-US" sz="1475" dirty="0">
                <a:solidFill>
                  <a:srgbClr val="000000"/>
                </a:solidFill>
                <a:highlight>
                  <a:srgbClr val="FFFF00"/>
                </a:highlight>
                <a:latin typeface="Arial" panose="020B0604020202020204" pitchFamily="34" charset="0"/>
              </a:rPr>
              <a:t>Applicants should work with a biostatistician</a:t>
            </a:r>
            <a:r>
              <a:rPr lang="en-US" sz="1475" dirty="0">
                <a:solidFill>
                  <a:srgbClr val="000000"/>
                </a:solidFill>
                <a:latin typeface="Arial" panose="020B0604020202020204" pitchFamily="34" charset="0"/>
              </a:rPr>
              <a:t> to develop the application. If statistics are not applicable to the project, the applicant should upload a document stating that “Biostatistics are not applicable”, and the reviewers will evaluate. </a:t>
            </a:r>
            <a:endParaRPr lang="en-US" sz="1475" dirty="0"/>
          </a:p>
          <a:p>
            <a:endParaRPr lang="en-US" sz="1475" dirty="0"/>
          </a:p>
        </p:txBody>
      </p:sp>
      <p:sp>
        <p:nvSpPr>
          <p:cNvPr id="11" name="TextBox 10">
            <a:extLst>
              <a:ext uri="{FF2B5EF4-FFF2-40B4-BE49-F238E27FC236}">
                <a16:creationId xmlns:a16="http://schemas.microsoft.com/office/drawing/2014/main" id="{F4AB1300-EF81-4212-AA9E-B6A57E536523}"/>
              </a:ext>
            </a:extLst>
          </p:cNvPr>
          <p:cNvSpPr txBox="1"/>
          <p:nvPr/>
        </p:nvSpPr>
        <p:spPr>
          <a:xfrm>
            <a:off x="8829305" y="1751179"/>
            <a:ext cx="281311" cy="369332"/>
          </a:xfrm>
          <a:prstGeom prst="rect">
            <a:avLst/>
          </a:prstGeom>
          <a:noFill/>
        </p:spPr>
        <p:txBody>
          <a:bodyPr wrap="square" rtlCol="0">
            <a:spAutoFit/>
          </a:bodyPr>
          <a:lstStyle/>
          <a:p>
            <a:r>
              <a:rPr lang="en-US" dirty="0">
                <a:solidFill>
                  <a:srgbClr val="2986E2"/>
                </a:solidFill>
                <a:latin typeface="Arial" panose="020B0604020202020204" pitchFamily="34" charset="0"/>
                <a:cs typeface="Arial" panose="020B0604020202020204" pitchFamily="34" charset="0"/>
              </a:rPr>
              <a:t>4</a:t>
            </a:r>
          </a:p>
        </p:txBody>
      </p:sp>
      <p:sp>
        <p:nvSpPr>
          <p:cNvPr id="12" name="TextBox 11">
            <a:extLst>
              <a:ext uri="{FF2B5EF4-FFF2-40B4-BE49-F238E27FC236}">
                <a16:creationId xmlns:a16="http://schemas.microsoft.com/office/drawing/2014/main" id="{088DFFCE-F6AB-4A44-8F69-4DFD2AD48A89}"/>
              </a:ext>
            </a:extLst>
          </p:cNvPr>
          <p:cNvSpPr txBox="1"/>
          <p:nvPr/>
        </p:nvSpPr>
        <p:spPr>
          <a:xfrm>
            <a:off x="8797710" y="916161"/>
            <a:ext cx="312906" cy="369332"/>
          </a:xfrm>
          <a:prstGeom prst="rect">
            <a:avLst/>
          </a:prstGeom>
          <a:noFill/>
        </p:spPr>
        <p:txBody>
          <a:bodyPr wrap="none" rtlCol="0">
            <a:spAutoFit/>
          </a:bodyPr>
          <a:lstStyle/>
          <a:p>
            <a:r>
              <a:rPr lang="en-US" dirty="0">
                <a:solidFill>
                  <a:srgbClr val="2986E2"/>
                </a:solidFill>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62498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E54A1-E8D7-4C84-B5CD-FD1E08FEA37C}"/>
              </a:ext>
            </a:extLst>
          </p:cNvPr>
          <p:cNvSpPr>
            <a:spLocks noGrp="1"/>
          </p:cNvSpPr>
          <p:nvPr>
            <p:ph type="title"/>
          </p:nvPr>
        </p:nvSpPr>
        <p:spPr/>
        <p:txBody>
          <a:bodyPr/>
          <a:lstStyle/>
          <a:p>
            <a:r>
              <a:rPr lang="en-US" dirty="0"/>
              <a:t>Descriptive – myths </a:t>
            </a:r>
          </a:p>
        </p:txBody>
      </p:sp>
      <p:sp>
        <p:nvSpPr>
          <p:cNvPr id="3" name="Content Placeholder 2">
            <a:extLst>
              <a:ext uri="{FF2B5EF4-FFF2-40B4-BE49-F238E27FC236}">
                <a16:creationId xmlns:a16="http://schemas.microsoft.com/office/drawing/2014/main" id="{E4A5138A-9AD0-4305-B475-9B1C48FAAB24}"/>
              </a:ext>
            </a:extLst>
          </p:cNvPr>
          <p:cNvSpPr>
            <a:spLocks noGrp="1"/>
          </p:cNvSpPr>
          <p:nvPr>
            <p:ph idx="1"/>
          </p:nvPr>
        </p:nvSpPr>
        <p:spPr/>
        <p:txBody>
          <a:bodyPr>
            <a:normAutofit fontScale="92500" lnSpcReduction="10000"/>
          </a:bodyPr>
          <a:lstStyle/>
          <a:p>
            <a:r>
              <a:rPr lang="en-US" dirty="0"/>
              <a:t>Exploratory</a:t>
            </a:r>
          </a:p>
          <a:p>
            <a:r>
              <a:rPr lang="en-US" dirty="0"/>
              <a:t>Hypotheses generating</a:t>
            </a:r>
          </a:p>
          <a:p>
            <a:r>
              <a:rPr lang="en-US" dirty="0"/>
              <a:t>No hypotheses in a non clinical trial or clinical trial (this study will develop hypotheses)</a:t>
            </a:r>
          </a:p>
          <a:p>
            <a:r>
              <a:rPr lang="en-US" dirty="0">
                <a:solidFill>
                  <a:srgbClr val="FF0000"/>
                </a:solidFill>
              </a:rPr>
              <a:t>No statistics are needed (WRONG)</a:t>
            </a:r>
          </a:p>
          <a:p>
            <a:r>
              <a:rPr lang="en-US" dirty="0"/>
              <a:t>No power, no definitive conclusions, you might need a follow-up study (all valid) but </a:t>
            </a:r>
          </a:p>
          <a:p>
            <a:r>
              <a:rPr lang="en-US" dirty="0"/>
              <a:t>What will you learn after this project is completed?</a:t>
            </a:r>
          </a:p>
          <a:p>
            <a:r>
              <a:rPr lang="en-US" dirty="0"/>
              <a:t>Cannot be asking for funding to think ; </a:t>
            </a:r>
          </a:p>
          <a:p>
            <a:r>
              <a:rPr lang="en-US" dirty="0">
                <a:solidFill>
                  <a:srgbClr val="FF0000"/>
                </a:solidFill>
              </a:rPr>
              <a:t>Asking funding TO ANSWER a question or multiple questions</a:t>
            </a:r>
          </a:p>
          <a:p>
            <a:pPr lvl="1"/>
            <a:r>
              <a:rPr lang="en-US" dirty="0">
                <a:solidFill>
                  <a:srgbClr val="FF0000"/>
                </a:solidFill>
              </a:rPr>
              <a:t>Do an experiment</a:t>
            </a:r>
          </a:p>
          <a:p>
            <a:pPr lvl="1"/>
            <a:r>
              <a:rPr lang="en-US" dirty="0">
                <a:solidFill>
                  <a:srgbClr val="FF0000"/>
                </a:solidFill>
              </a:rPr>
              <a:t>Learn from the experiment (negative studies inform future studies)</a:t>
            </a:r>
          </a:p>
        </p:txBody>
      </p:sp>
    </p:spTree>
    <p:extLst>
      <p:ext uri="{BB962C8B-B14F-4D97-AF65-F5344CB8AC3E}">
        <p14:creationId xmlns:p14="http://schemas.microsoft.com/office/powerpoint/2010/main" val="3383402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EB813-4FD5-4BEF-A55C-595BE03CD735}"/>
              </a:ext>
            </a:extLst>
          </p:cNvPr>
          <p:cNvSpPr>
            <a:spLocks noGrp="1"/>
          </p:cNvSpPr>
          <p:nvPr>
            <p:ph type="title"/>
          </p:nvPr>
        </p:nvSpPr>
        <p:spPr/>
        <p:txBody>
          <a:bodyPr/>
          <a:lstStyle/>
          <a:p>
            <a:r>
              <a:rPr lang="en-US" dirty="0"/>
              <a:t>Example: mice studies</a:t>
            </a:r>
          </a:p>
        </p:txBody>
      </p:sp>
      <p:sp>
        <p:nvSpPr>
          <p:cNvPr id="3" name="Content Placeholder 2">
            <a:extLst>
              <a:ext uri="{FF2B5EF4-FFF2-40B4-BE49-F238E27FC236}">
                <a16:creationId xmlns:a16="http://schemas.microsoft.com/office/drawing/2014/main" id="{AAABC322-F108-4922-90FA-FE76CB1FE8AF}"/>
              </a:ext>
            </a:extLst>
          </p:cNvPr>
          <p:cNvSpPr>
            <a:spLocks noGrp="1"/>
          </p:cNvSpPr>
          <p:nvPr>
            <p:ph idx="1"/>
          </p:nvPr>
        </p:nvSpPr>
        <p:spPr>
          <a:xfrm>
            <a:off x="353952" y="581025"/>
            <a:ext cx="8545707" cy="3882237"/>
          </a:xfrm>
        </p:spPr>
        <p:txBody>
          <a:bodyPr/>
          <a:lstStyle/>
          <a:p>
            <a:r>
              <a:rPr lang="en-US" sz="1200" dirty="0"/>
              <a:t>For each mouse, the area under the tumor volume curve (AUC) summarizes the tumor volume over time. </a:t>
            </a:r>
          </a:p>
          <a:p>
            <a:r>
              <a:rPr lang="en-US" sz="1200" dirty="0"/>
              <a:t>Survival time is defined as the minimum of the time to death or maximum follow-up. In contrast to the clinical setting, the maximum follow-up time is constant across all animals. </a:t>
            </a:r>
          </a:p>
          <a:p>
            <a:r>
              <a:rPr lang="en-US" sz="1200" dirty="0"/>
              <a:t>The primary reason for censoring is sacrifice. Ignoring this type of </a:t>
            </a:r>
            <a:r>
              <a:rPr lang="en-US" sz="1200" dirty="0">
                <a:solidFill>
                  <a:srgbClr val="FF0000"/>
                </a:solidFill>
              </a:rPr>
              <a:t>informative censoring </a:t>
            </a:r>
            <a:r>
              <a:rPr lang="en-US" sz="1200" dirty="0"/>
              <a:t>results in a bias of the AUC-based test statistic. To account for informative dropouts, the area under the curve in the two treatment groups (AUC1 and AUC2) is calculated up to the minimum follow-up time for each pairwise difference in the double sum where i=1,2,…,n and j=1,2,…,m mice in the two groups [</a:t>
            </a:r>
            <a:r>
              <a:rPr lang="en-US" sz="1200" dirty="0" err="1"/>
              <a:t>Vardi</a:t>
            </a:r>
            <a:r>
              <a:rPr lang="en-US" sz="1200" dirty="0"/>
              <a:t> et al].</a:t>
            </a:r>
          </a:p>
          <a:p>
            <a:r>
              <a:rPr lang="en-US" sz="1200" dirty="0"/>
              <a:t>Is the reason for the sacrifice unrelated to the potential failure time? </a:t>
            </a:r>
          </a:p>
          <a:p>
            <a:endParaRPr lang="en-US" sz="1200" dirty="0"/>
          </a:p>
          <a:p>
            <a:r>
              <a:rPr lang="en-US" sz="1200" dirty="0"/>
              <a:t>The AUCs or survival times are ranked after pooling the data in the two treatment groups, and a permutation test is employed to determine if the observed outcome between treatment groups occurred by chance</a:t>
            </a:r>
          </a:p>
          <a:p>
            <a:r>
              <a:rPr lang="en-US" sz="1200" dirty="0"/>
              <a:t> The test statistic used to perform this comparison is the sum of the ranks in the experimental group after pooling the outcome data (survival times or tumor volume AUCs). If the outcome data in the experimental population were greater we would expect the ranks in the observed statistic to be large. To determine just how large the rank sum should be before we are confident that the endpoint in the two groups is different, a critical region is developed under the null permutation distribution, where each ordering has equal probability of occurrence. A power function is constructed under the semiparametric specification 1-F(x) = [1-G(x)]</a:t>
            </a:r>
            <a:r>
              <a:rPr lang="en-US" sz="1200" baseline="30000" dirty="0"/>
              <a:t>ˠ</a:t>
            </a:r>
            <a:r>
              <a:rPr lang="en-US" sz="1200" dirty="0"/>
              <a:t> , where F and G are the unknown distribution functions of the outcome data from the two groups and the parameter γ is defined as the odds an experimental group measurement is greater than a control group measurement. This specification is known as the Lehmann alternative. When the outcome measure is survival time, γ is the odds the experimental group mouse will have the longer survival time. A similar parameter can be defined in terms of the AUC for tumor volume. </a:t>
            </a:r>
          </a:p>
        </p:txBody>
      </p:sp>
    </p:spTree>
    <p:extLst>
      <p:ext uri="{BB962C8B-B14F-4D97-AF65-F5344CB8AC3E}">
        <p14:creationId xmlns:p14="http://schemas.microsoft.com/office/powerpoint/2010/main" val="4205993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533B-0151-1E56-AE57-1815EF884D10}"/>
              </a:ext>
            </a:extLst>
          </p:cNvPr>
          <p:cNvSpPr>
            <a:spLocks noGrp="1"/>
          </p:cNvSpPr>
          <p:nvPr>
            <p:ph type="title"/>
          </p:nvPr>
        </p:nvSpPr>
        <p:spPr/>
        <p:txBody>
          <a:bodyPr/>
          <a:lstStyle/>
          <a:p>
            <a:r>
              <a:rPr lang="en-US" dirty="0"/>
              <a:t>Lessons learned </a:t>
            </a:r>
          </a:p>
        </p:txBody>
      </p:sp>
      <p:sp>
        <p:nvSpPr>
          <p:cNvPr id="3" name="Content Placeholder 2">
            <a:extLst>
              <a:ext uri="{FF2B5EF4-FFF2-40B4-BE49-F238E27FC236}">
                <a16:creationId xmlns:a16="http://schemas.microsoft.com/office/drawing/2014/main" id="{1702EC34-3865-1FB2-243E-916D31651CB2}"/>
              </a:ext>
            </a:extLst>
          </p:cNvPr>
          <p:cNvSpPr>
            <a:spLocks noGrp="1"/>
          </p:cNvSpPr>
          <p:nvPr>
            <p:ph idx="1"/>
          </p:nvPr>
        </p:nvSpPr>
        <p:spPr/>
        <p:txBody>
          <a:bodyPr/>
          <a:lstStyle/>
          <a:p>
            <a:r>
              <a:rPr lang="en-US" dirty="0"/>
              <a:t>Dependent censoring (sacrifice mice when tumor grows)</a:t>
            </a:r>
          </a:p>
          <a:p>
            <a:r>
              <a:rPr lang="en-US" dirty="0"/>
              <a:t>Missing data</a:t>
            </a:r>
          </a:p>
          <a:p>
            <a:r>
              <a:rPr lang="en-US" dirty="0"/>
              <a:t>Right censored data</a:t>
            </a:r>
          </a:p>
          <a:p>
            <a:r>
              <a:rPr lang="en-US" dirty="0"/>
              <a:t>Comparing survival in small sample sizes (resampling procedures)</a:t>
            </a:r>
          </a:p>
          <a:p>
            <a:r>
              <a:rPr lang="en-US" dirty="0"/>
              <a:t>AUC as a summary measure (single number) vs entire curve </a:t>
            </a:r>
          </a:p>
          <a:p>
            <a:endParaRPr lang="en-US" dirty="0"/>
          </a:p>
          <a:p>
            <a:r>
              <a:rPr lang="en-US" dirty="0"/>
              <a:t>Separate the design from the analysis</a:t>
            </a:r>
          </a:p>
          <a:p>
            <a:pPr lvl="1"/>
            <a:r>
              <a:rPr lang="en-US" dirty="0"/>
              <a:t>What we collect: how/design, how often (burden on pts, cost) </a:t>
            </a:r>
          </a:p>
          <a:p>
            <a:pPr lvl="1"/>
            <a:r>
              <a:rPr lang="en-US" dirty="0"/>
              <a:t>What we analyze: how, one time point, many; summary measures </a:t>
            </a:r>
          </a:p>
          <a:p>
            <a:endParaRPr lang="en-US" dirty="0"/>
          </a:p>
          <a:p>
            <a:endParaRPr lang="en-US" dirty="0"/>
          </a:p>
          <a:p>
            <a:endParaRPr lang="en-US" dirty="0"/>
          </a:p>
        </p:txBody>
      </p:sp>
    </p:spTree>
    <p:extLst>
      <p:ext uri="{BB962C8B-B14F-4D97-AF65-F5344CB8AC3E}">
        <p14:creationId xmlns:p14="http://schemas.microsoft.com/office/powerpoint/2010/main" val="4063645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BE9C5-AF9D-4E5E-94AD-A9BDB31F8651}"/>
              </a:ext>
            </a:extLst>
          </p:cNvPr>
          <p:cNvSpPr>
            <a:spLocks noGrp="1"/>
          </p:cNvSpPr>
          <p:nvPr>
            <p:ph type="title"/>
          </p:nvPr>
        </p:nvSpPr>
        <p:spPr/>
        <p:txBody>
          <a:bodyPr/>
          <a:lstStyle/>
          <a:p>
            <a:r>
              <a:rPr lang="en-US" dirty="0"/>
              <a:t>Example: mice studies cont.</a:t>
            </a:r>
          </a:p>
        </p:txBody>
      </p:sp>
      <p:sp>
        <p:nvSpPr>
          <p:cNvPr id="3" name="Content Placeholder 2">
            <a:extLst>
              <a:ext uri="{FF2B5EF4-FFF2-40B4-BE49-F238E27FC236}">
                <a16:creationId xmlns:a16="http://schemas.microsoft.com/office/drawing/2014/main" id="{DFB1297C-9583-4520-9111-042E6F3B8686}"/>
              </a:ext>
            </a:extLst>
          </p:cNvPr>
          <p:cNvSpPr>
            <a:spLocks noGrp="1"/>
          </p:cNvSpPr>
          <p:nvPr>
            <p:ph sz="half" idx="2"/>
          </p:nvPr>
        </p:nvSpPr>
        <p:spPr>
          <a:xfrm>
            <a:off x="354013" y="641878"/>
            <a:ext cx="4040188" cy="2992160"/>
          </a:xfrm>
        </p:spPr>
        <p:txBody>
          <a:bodyPr/>
          <a:lstStyle/>
          <a:p>
            <a:r>
              <a:rPr lang="en-US" sz="1400" dirty="0"/>
              <a:t>Note that γ=1 corresponds to the null hypothesis of no difference in the survival times. The table shows the sample sizes needed for a 0.05 level two-sided test, with 0.80 power as a function of the odds parameter γ (Table 1). For example, for ten mice in the experimental and control groups, the odds need to be 5:1 in favor of an experimental group mouse having a longer survival time than the control mouse to have sufficient power. The odds parameter also has an interpretation as a fold change in the population average outcome measure between groups. Thus, for example, an odds parameter of five suggests that the experimental group has an average survival time that is five times greater than the control group. In some experiments, not all the mice are followed for the full length of the study. </a:t>
            </a:r>
          </a:p>
          <a:p>
            <a:endParaRPr lang="en-US" sz="1400" dirty="0"/>
          </a:p>
        </p:txBody>
      </p:sp>
      <p:sp>
        <p:nvSpPr>
          <p:cNvPr id="7" name="Content Placeholder 6">
            <a:extLst>
              <a:ext uri="{FF2B5EF4-FFF2-40B4-BE49-F238E27FC236}">
                <a16:creationId xmlns:a16="http://schemas.microsoft.com/office/drawing/2014/main" id="{64EE1004-4123-4C0C-AB59-9FA4246D3832}"/>
              </a:ext>
            </a:extLst>
          </p:cNvPr>
          <p:cNvSpPr>
            <a:spLocks noGrp="1"/>
          </p:cNvSpPr>
          <p:nvPr>
            <p:ph sz="quarter" idx="4"/>
          </p:nvPr>
        </p:nvSpPr>
        <p:spPr>
          <a:xfrm>
            <a:off x="4646614" y="731596"/>
            <a:ext cx="4041775" cy="2963466"/>
          </a:xfrm>
        </p:spPr>
        <p:txBody>
          <a:bodyPr/>
          <a:lstStyle/>
          <a:p>
            <a:pPr lvl="0"/>
            <a:endParaRPr lang="en-US" sz="1000" dirty="0"/>
          </a:p>
          <a:p>
            <a:pPr lvl="0"/>
            <a:endParaRPr lang="en-US" sz="1000" dirty="0"/>
          </a:p>
          <a:p>
            <a:pPr lvl="0"/>
            <a:endParaRPr lang="en-US" sz="1000" dirty="0"/>
          </a:p>
          <a:p>
            <a:pPr lvl="0"/>
            <a:endParaRPr lang="en-US" sz="1000" dirty="0"/>
          </a:p>
          <a:p>
            <a:pPr lvl="0"/>
            <a:endParaRPr lang="en-US" sz="1000" dirty="0"/>
          </a:p>
          <a:p>
            <a:pPr lvl="0"/>
            <a:endParaRPr lang="en-US" sz="1000" dirty="0"/>
          </a:p>
          <a:p>
            <a:pPr lvl="0"/>
            <a:endParaRPr lang="en-US" sz="1000" dirty="0"/>
          </a:p>
          <a:p>
            <a:pPr lvl="0"/>
            <a:endParaRPr lang="en-US" sz="1000" dirty="0"/>
          </a:p>
          <a:p>
            <a:pPr marL="0" lvl="0" indent="0">
              <a:buNone/>
            </a:pPr>
            <a:r>
              <a:rPr lang="en-US" sz="1000" dirty="0"/>
              <a:t>References:</a:t>
            </a:r>
          </a:p>
          <a:p>
            <a:pPr lvl="0"/>
            <a:r>
              <a:rPr lang="en-US" sz="1000" dirty="0"/>
              <a:t>Heller G. Power Calculations for Preclinical Studies Using a K-Sample Rank Test and the Lehmann Alternative Hypothesis . Statistics in Medicine. 2006; 25(15):2543-53.</a:t>
            </a:r>
          </a:p>
          <a:p>
            <a:pPr marL="0" indent="0">
              <a:buNone/>
            </a:pPr>
            <a:endParaRPr lang="en-US" sz="1000" dirty="0"/>
          </a:p>
          <a:p>
            <a:pPr lvl="0"/>
            <a:r>
              <a:rPr lang="en-US" sz="1000" dirty="0" err="1"/>
              <a:t>Vardi</a:t>
            </a:r>
            <a:r>
              <a:rPr lang="en-US" sz="1000" dirty="0"/>
              <a:t> Y, Ying Z, Zhang CH. Two-sample tests for growth curves under dependent right censoring. Biometrika.2001; 88: 949-960. </a:t>
            </a:r>
          </a:p>
          <a:p>
            <a:pPr marL="0" indent="0">
              <a:buNone/>
            </a:pPr>
            <a:endParaRPr lang="en-US" sz="1000" dirty="0"/>
          </a:p>
          <a:p>
            <a:pPr lvl="0"/>
            <a:r>
              <a:rPr lang="en-US" sz="1000" dirty="0"/>
              <a:t>Heller G and Venkatraman ES . Resampling procedures to compare two survival distributions in the presence of right censored data. Biometrics. 2006; 52:1204-1213.</a:t>
            </a:r>
          </a:p>
          <a:p>
            <a:endParaRPr lang="en-US" dirty="0"/>
          </a:p>
        </p:txBody>
      </p:sp>
      <p:graphicFrame>
        <p:nvGraphicFramePr>
          <p:cNvPr id="4" name="Table 3">
            <a:extLst>
              <a:ext uri="{FF2B5EF4-FFF2-40B4-BE49-F238E27FC236}">
                <a16:creationId xmlns:a16="http://schemas.microsoft.com/office/drawing/2014/main" id="{1A531E3C-DC95-4573-9C3E-EFE778E3F701}"/>
              </a:ext>
            </a:extLst>
          </p:cNvPr>
          <p:cNvGraphicFramePr>
            <a:graphicFrameLocks noGrp="1"/>
          </p:cNvGraphicFramePr>
          <p:nvPr>
            <p:extLst>
              <p:ext uri="{D42A27DB-BD31-4B8C-83A1-F6EECF244321}">
                <p14:modId xmlns:p14="http://schemas.microsoft.com/office/powerpoint/2010/main" val="317778610"/>
              </p:ext>
            </p:extLst>
          </p:nvPr>
        </p:nvGraphicFramePr>
        <p:xfrm>
          <a:off x="5054241" y="641878"/>
          <a:ext cx="2561105" cy="1405043"/>
        </p:xfrm>
        <a:graphic>
          <a:graphicData uri="http://schemas.openxmlformats.org/drawingml/2006/table">
            <a:tbl>
              <a:tblPr firstRow="1" firstCol="1" lastRow="1" lastCol="1" bandRow="1" bandCol="1">
                <a:tableStyleId>{5C22544A-7EE6-4342-B048-85BDC9FD1C3A}</a:tableStyleId>
              </a:tblPr>
              <a:tblGrid>
                <a:gridCol w="1727974">
                  <a:extLst>
                    <a:ext uri="{9D8B030D-6E8A-4147-A177-3AD203B41FA5}">
                      <a16:colId xmlns:a16="http://schemas.microsoft.com/office/drawing/2014/main" val="2244377860"/>
                    </a:ext>
                  </a:extLst>
                </a:gridCol>
                <a:gridCol w="833131">
                  <a:extLst>
                    <a:ext uri="{9D8B030D-6E8A-4147-A177-3AD203B41FA5}">
                      <a16:colId xmlns:a16="http://schemas.microsoft.com/office/drawing/2014/main" val="978299665"/>
                    </a:ext>
                  </a:extLst>
                </a:gridCol>
              </a:tblGrid>
              <a:tr h="276100">
                <a:tc gridSpan="2">
                  <a:txBody>
                    <a:bodyPr/>
                    <a:lstStyle/>
                    <a:p>
                      <a:pPr marL="0" marR="0">
                        <a:lnSpc>
                          <a:spcPct val="115000"/>
                        </a:lnSpc>
                        <a:spcBef>
                          <a:spcPts val="0"/>
                        </a:spcBef>
                        <a:spcAft>
                          <a:spcPts val="0"/>
                        </a:spcAft>
                      </a:pPr>
                      <a:r>
                        <a:rPr lang="en-US" sz="900" dirty="0">
                          <a:effectLst/>
                        </a:rPr>
                        <a:t>Table 1. Power analysis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290966507"/>
                  </a:ext>
                </a:extLst>
              </a:tr>
              <a:tr h="220880">
                <a:tc>
                  <a:txBody>
                    <a:bodyPr/>
                    <a:lstStyle/>
                    <a:p>
                      <a:pPr marL="0" marR="0" algn="just">
                        <a:spcBef>
                          <a:spcPts val="100"/>
                        </a:spcBef>
                        <a:spcAft>
                          <a:spcPts val="100"/>
                        </a:spcAft>
                      </a:pPr>
                      <a:r>
                        <a:rPr lang="en-US" sz="900">
                          <a:effectLst/>
                        </a:rPr>
                        <a:t># of Mice (per group)</a:t>
                      </a:r>
                      <a:endParaRPr lang="en-US" sz="10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100"/>
                        </a:spcBef>
                        <a:spcAft>
                          <a:spcPts val="100"/>
                        </a:spcAft>
                      </a:pPr>
                      <a:r>
                        <a:rPr lang="en-US" sz="900">
                          <a:effectLst/>
                        </a:rPr>
                        <a:t>Odds</a:t>
                      </a:r>
                      <a:endParaRPr lang="en-US" sz="10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16002205"/>
                  </a:ext>
                </a:extLst>
              </a:tr>
              <a:tr h="220880">
                <a:tc>
                  <a:txBody>
                    <a:bodyPr/>
                    <a:lstStyle/>
                    <a:p>
                      <a:pPr marL="0" marR="0" algn="just">
                        <a:spcBef>
                          <a:spcPts val="100"/>
                        </a:spcBef>
                        <a:spcAft>
                          <a:spcPts val="100"/>
                        </a:spcAft>
                        <a:tabLst>
                          <a:tab pos="516255" algn="dec"/>
                        </a:tabLst>
                      </a:pPr>
                      <a:r>
                        <a:rPr lang="en-US" sz="900">
                          <a:effectLst/>
                        </a:rPr>
                        <a:t>5</a:t>
                      </a:r>
                      <a:endParaRPr lang="en-US" sz="10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100"/>
                        </a:spcBef>
                        <a:spcAft>
                          <a:spcPts val="100"/>
                        </a:spcAft>
                        <a:tabLst>
                          <a:tab pos="140335" algn="dec"/>
                        </a:tabLst>
                      </a:pPr>
                      <a:r>
                        <a:rPr lang="en-US" sz="900">
                          <a:effectLst/>
                        </a:rPr>
                        <a:t>14.0</a:t>
                      </a:r>
                      <a:endParaRPr lang="en-US" sz="10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38159555"/>
                  </a:ext>
                </a:extLst>
              </a:tr>
              <a:tr h="220880">
                <a:tc>
                  <a:txBody>
                    <a:bodyPr/>
                    <a:lstStyle/>
                    <a:p>
                      <a:pPr marL="0" marR="0" algn="just">
                        <a:spcBef>
                          <a:spcPts val="100"/>
                        </a:spcBef>
                        <a:spcAft>
                          <a:spcPts val="100"/>
                        </a:spcAft>
                        <a:tabLst>
                          <a:tab pos="516255" algn="dec"/>
                        </a:tabLst>
                      </a:pPr>
                      <a:r>
                        <a:rPr lang="en-US" sz="900">
                          <a:effectLst/>
                        </a:rPr>
                        <a:t>10</a:t>
                      </a:r>
                      <a:endParaRPr lang="en-US" sz="10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100"/>
                        </a:spcBef>
                        <a:spcAft>
                          <a:spcPts val="100"/>
                        </a:spcAft>
                        <a:tabLst>
                          <a:tab pos="140335" algn="dec"/>
                        </a:tabLst>
                      </a:pPr>
                      <a:r>
                        <a:rPr lang="en-US" sz="900">
                          <a:effectLst/>
                        </a:rPr>
                        <a:t>5.0</a:t>
                      </a:r>
                      <a:endParaRPr lang="en-US" sz="10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01303833"/>
                  </a:ext>
                </a:extLst>
              </a:tr>
              <a:tr h="220880">
                <a:tc>
                  <a:txBody>
                    <a:bodyPr/>
                    <a:lstStyle/>
                    <a:p>
                      <a:pPr marL="0" marR="0" algn="just">
                        <a:spcBef>
                          <a:spcPts val="100"/>
                        </a:spcBef>
                        <a:spcAft>
                          <a:spcPts val="100"/>
                        </a:spcAft>
                        <a:tabLst>
                          <a:tab pos="516255" algn="dec"/>
                        </a:tabLst>
                      </a:pPr>
                      <a:r>
                        <a:rPr lang="en-US" sz="900">
                          <a:effectLst/>
                        </a:rPr>
                        <a:t>20</a:t>
                      </a:r>
                      <a:endParaRPr lang="en-US" sz="10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100"/>
                        </a:spcBef>
                        <a:spcAft>
                          <a:spcPts val="100"/>
                        </a:spcAft>
                        <a:tabLst>
                          <a:tab pos="140335" algn="dec"/>
                        </a:tabLst>
                      </a:pPr>
                      <a:r>
                        <a:rPr lang="en-US" sz="900">
                          <a:effectLst/>
                        </a:rPr>
                        <a:t>3.0</a:t>
                      </a:r>
                      <a:endParaRPr lang="en-US" sz="10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49867264"/>
                  </a:ext>
                </a:extLst>
              </a:tr>
              <a:tr h="245423">
                <a:tc>
                  <a:txBody>
                    <a:bodyPr/>
                    <a:lstStyle/>
                    <a:p>
                      <a:pPr marL="0" marR="0" algn="just">
                        <a:spcBef>
                          <a:spcPts val="100"/>
                        </a:spcBef>
                        <a:spcAft>
                          <a:spcPts val="100"/>
                        </a:spcAft>
                        <a:tabLst>
                          <a:tab pos="516255" algn="dec"/>
                        </a:tabLst>
                      </a:pPr>
                      <a:r>
                        <a:rPr lang="en-US" sz="1000">
                          <a:effectLst/>
                        </a:rPr>
                        <a:t>45</a:t>
                      </a:r>
                      <a:endParaRPr lang="en-US" sz="10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spcBef>
                          <a:spcPts val="100"/>
                        </a:spcBef>
                        <a:spcAft>
                          <a:spcPts val="100"/>
                        </a:spcAft>
                        <a:tabLst>
                          <a:tab pos="140335" algn="dec"/>
                        </a:tabLst>
                      </a:pPr>
                      <a:r>
                        <a:rPr lang="en-US" sz="1000" dirty="0">
                          <a:effectLst/>
                        </a:rPr>
                        <a:t>2.0</a:t>
                      </a:r>
                      <a:endParaRPr lang="en-US" sz="100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22273436"/>
                  </a:ext>
                </a:extLst>
              </a:tr>
            </a:tbl>
          </a:graphicData>
        </a:graphic>
      </p:graphicFrame>
    </p:spTree>
    <p:extLst>
      <p:ext uri="{BB962C8B-B14F-4D97-AF65-F5344CB8AC3E}">
        <p14:creationId xmlns:p14="http://schemas.microsoft.com/office/powerpoint/2010/main" val="386307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85900" y="171450"/>
            <a:ext cx="6172200" cy="628650"/>
          </a:xfrm>
        </p:spPr>
        <p:txBody>
          <a:bodyPr>
            <a:normAutofit/>
          </a:bodyPr>
          <a:lstStyle/>
          <a:p>
            <a:r>
              <a:rPr lang="en-US" sz="2400" spc="-113" dirty="0">
                <a:solidFill>
                  <a:srgbClr val="E84316"/>
                </a:solidFill>
                <a:latin typeface="Roboto" charset="0"/>
                <a:ea typeface="Roboto" charset="0"/>
              </a:rPr>
              <a:t>TERMINOLOGY</a:t>
            </a:r>
          </a:p>
        </p:txBody>
      </p:sp>
      <p:pic>
        <p:nvPicPr>
          <p:cNvPr id="5124" name="Picture 4" descr="O:\Val\CB\graphics2_graph 1v1.3- replic and reprod 3.png"/>
          <p:cNvPicPr>
            <a:picLocks noChangeAspect="1" noChangeArrowheads="1"/>
          </p:cNvPicPr>
          <p:nvPr/>
        </p:nvPicPr>
        <p:blipFill>
          <a:blip r:embed="rId3" cstate="print"/>
          <a:srcRect l="3333" t="24444" b="5556"/>
          <a:stretch>
            <a:fillRect/>
          </a:stretch>
        </p:blipFill>
        <p:spPr bwMode="auto">
          <a:xfrm>
            <a:off x="1257300" y="1371600"/>
            <a:ext cx="6629400" cy="360045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95AA-8193-4529-9AEF-916A0668D661}"/>
              </a:ext>
            </a:extLst>
          </p:cNvPr>
          <p:cNvSpPr>
            <a:spLocks noGrp="1"/>
          </p:cNvSpPr>
          <p:nvPr>
            <p:ph type="title"/>
          </p:nvPr>
        </p:nvSpPr>
        <p:spPr>
          <a:xfrm>
            <a:off x="1478526" y="228600"/>
            <a:ext cx="6172200" cy="685800"/>
          </a:xfrm>
        </p:spPr>
        <p:txBody>
          <a:bodyPr>
            <a:normAutofit/>
          </a:bodyPr>
          <a:lstStyle/>
          <a:p>
            <a:r>
              <a:rPr lang="en-US" sz="2400" cap="all" dirty="0"/>
              <a:t>Reproducibility</a:t>
            </a:r>
          </a:p>
        </p:txBody>
      </p:sp>
      <p:sp>
        <p:nvSpPr>
          <p:cNvPr id="3" name="Content Placeholder 2">
            <a:extLst>
              <a:ext uri="{FF2B5EF4-FFF2-40B4-BE49-F238E27FC236}">
                <a16:creationId xmlns:a16="http://schemas.microsoft.com/office/drawing/2014/main" id="{5B8A976E-5641-4D4C-AD40-96241D47C544}"/>
              </a:ext>
            </a:extLst>
          </p:cNvPr>
          <p:cNvSpPr>
            <a:spLocks noGrp="1"/>
          </p:cNvSpPr>
          <p:nvPr>
            <p:ph idx="1"/>
          </p:nvPr>
        </p:nvSpPr>
        <p:spPr>
          <a:xfrm>
            <a:off x="1543050" y="1200151"/>
            <a:ext cx="6172200" cy="3737372"/>
          </a:xfrm>
        </p:spPr>
        <p:txBody>
          <a:bodyPr>
            <a:normAutofit/>
          </a:bodyPr>
          <a:lstStyle/>
          <a:p>
            <a:pPr marL="0" indent="0">
              <a:buNone/>
            </a:pPr>
            <a:r>
              <a:rPr lang="en-US" sz="2400" dirty="0"/>
              <a:t>“A study’s results are reproducible if the data summaries and statistical analyses performed are calculated correctly and without error.”</a:t>
            </a:r>
          </a:p>
          <a:p>
            <a:pPr marL="0" indent="0">
              <a:buNone/>
            </a:pPr>
            <a:endParaRPr lang="en-US" sz="2400" dirty="0"/>
          </a:p>
          <a:p>
            <a:pPr marL="0" indent="0">
              <a:buNone/>
            </a:pPr>
            <a:r>
              <a:rPr lang="en-US" sz="1800" dirty="0"/>
              <a:t>In the NSF definitions this term is defined in the context of the reporting and/or analysis  of the data. In practice the term is used much more loosely to encompass what we will refer to as </a:t>
            </a:r>
            <a:r>
              <a:rPr lang="en-US" sz="1800" b="1" dirty="0"/>
              <a:t>replicability.</a:t>
            </a:r>
            <a:endParaRPr lang="en-US" sz="1800" dirty="0"/>
          </a:p>
        </p:txBody>
      </p:sp>
    </p:spTree>
    <p:extLst>
      <p:ext uri="{BB962C8B-B14F-4D97-AF65-F5344CB8AC3E}">
        <p14:creationId xmlns:p14="http://schemas.microsoft.com/office/powerpoint/2010/main" val="3604332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48FE7-9D35-4FF9-9834-7C8BE1139167}"/>
              </a:ext>
            </a:extLst>
          </p:cNvPr>
          <p:cNvSpPr>
            <a:spLocks noGrp="1"/>
          </p:cNvSpPr>
          <p:nvPr>
            <p:ph type="title"/>
          </p:nvPr>
        </p:nvSpPr>
        <p:spPr>
          <a:xfrm>
            <a:off x="1371600" y="742950"/>
            <a:ext cx="6172200" cy="685800"/>
          </a:xfrm>
        </p:spPr>
        <p:txBody>
          <a:bodyPr>
            <a:normAutofit/>
          </a:bodyPr>
          <a:lstStyle/>
          <a:p>
            <a:r>
              <a:rPr lang="en-US" sz="2400" dirty="0"/>
              <a:t>REPLICABILITY</a:t>
            </a:r>
          </a:p>
        </p:txBody>
      </p:sp>
      <p:sp>
        <p:nvSpPr>
          <p:cNvPr id="3" name="Content Placeholder 2">
            <a:extLst>
              <a:ext uri="{FF2B5EF4-FFF2-40B4-BE49-F238E27FC236}">
                <a16:creationId xmlns:a16="http://schemas.microsoft.com/office/drawing/2014/main" id="{63342AD3-88CA-4A46-8C6D-0DDBB9D59444}"/>
              </a:ext>
            </a:extLst>
          </p:cNvPr>
          <p:cNvSpPr>
            <a:spLocks noGrp="1"/>
          </p:cNvSpPr>
          <p:nvPr>
            <p:ph idx="1"/>
          </p:nvPr>
        </p:nvSpPr>
        <p:spPr>
          <a:xfrm>
            <a:off x="1657350" y="2000251"/>
            <a:ext cx="6057900" cy="3737372"/>
          </a:xfrm>
        </p:spPr>
        <p:txBody>
          <a:bodyPr>
            <a:normAutofit/>
          </a:bodyPr>
          <a:lstStyle/>
          <a:p>
            <a:pPr marL="0" indent="0">
              <a:buNone/>
            </a:pPr>
            <a:r>
              <a:rPr lang="en-US" sz="2400" dirty="0"/>
              <a:t>“The ability of a researcher to duplicate the conclusions of a  prior study by repeating the experiment and collecting new data.”</a:t>
            </a:r>
          </a:p>
        </p:txBody>
      </p:sp>
    </p:spTree>
    <p:extLst>
      <p:ext uri="{BB962C8B-B14F-4D97-AF65-F5344CB8AC3E}">
        <p14:creationId xmlns:p14="http://schemas.microsoft.com/office/powerpoint/2010/main" val="2669493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920F-566A-491F-AADD-B86C25BAB78E}"/>
              </a:ext>
            </a:extLst>
          </p:cNvPr>
          <p:cNvSpPr>
            <a:spLocks noGrp="1"/>
          </p:cNvSpPr>
          <p:nvPr>
            <p:ph type="title"/>
          </p:nvPr>
        </p:nvSpPr>
        <p:spPr>
          <a:xfrm>
            <a:off x="1485900" y="285750"/>
            <a:ext cx="6172200" cy="685800"/>
          </a:xfrm>
        </p:spPr>
        <p:txBody>
          <a:bodyPr>
            <a:normAutofit/>
          </a:bodyPr>
          <a:lstStyle/>
          <a:p>
            <a:r>
              <a:rPr lang="en-US" sz="2400" cap="all" dirty="0"/>
              <a:t>Transparency</a:t>
            </a:r>
          </a:p>
        </p:txBody>
      </p:sp>
      <p:sp>
        <p:nvSpPr>
          <p:cNvPr id="3" name="Content Placeholder 2">
            <a:extLst>
              <a:ext uri="{FF2B5EF4-FFF2-40B4-BE49-F238E27FC236}">
                <a16:creationId xmlns:a16="http://schemas.microsoft.com/office/drawing/2014/main" id="{68296690-5695-4009-AA59-82FE57FB384C}"/>
              </a:ext>
            </a:extLst>
          </p:cNvPr>
          <p:cNvSpPr>
            <a:spLocks noGrp="1"/>
          </p:cNvSpPr>
          <p:nvPr>
            <p:ph idx="1"/>
          </p:nvPr>
        </p:nvSpPr>
        <p:spPr>
          <a:xfrm>
            <a:off x="1600200" y="1485901"/>
            <a:ext cx="6172200" cy="3737372"/>
          </a:xfrm>
        </p:spPr>
        <p:txBody>
          <a:bodyPr/>
          <a:lstStyle/>
          <a:p>
            <a:pPr marL="0" indent="0">
              <a:buNone/>
            </a:pPr>
            <a:r>
              <a:rPr lang="en-US" dirty="0"/>
              <a:t>“A study is reported transparently if all inferentially critical steps taken in the design, conduct and analysis of the study are reported fully and accurately.”</a:t>
            </a:r>
          </a:p>
          <a:p>
            <a:pPr marL="0" indent="0">
              <a:buNone/>
            </a:pPr>
            <a:endParaRPr lang="en-US" dirty="0"/>
          </a:p>
          <a:p>
            <a:pPr marL="0" indent="0">
              <a:buNone/>
            </a:pPr>
            <a:r>
              <a:rPr lang="en-US" sz="1800" dirty="0"/>
              <a:t>Note that </a:t>
            </a:r>
            <a:r>
              <a:rPr lang="en-US" sz="1800" b="1" dirty="0"/>
              <a:t>Reproducibility</a:t>
            </a:r>
            <a:r>
              <a:rPr lang="en-US" sz="1800" dirty="0"/>
              <a:t> is enhanced by </a:t>
            </a:r>
            <a:r>
              <a:rPr lang="en-US" sz="1800" b="1" dirty="0"/>
              <a:t>Transparency </a:t>
            </a:r>
            <a:r>
              <a:rPr lang="en-US" sz="1800" dirty="0"/>
              <a:t>in that it is only possible to reproduce the findings if all the relevant technical details of the original data processing and analysis steps are reported </a:t>
            </a:r>
          </a:p>
        </p:txBody>
      </p:sp>
    </p:spTree>
    <p:extLst>
      <p:ext uri="{BB962C8B-B14F-4D97-AF65-F5344CB8AC3E}">
        <p14:creationId xmlns:p14="http://schemas.microsoft.com/office/powerpoint/2010/main" val="3097347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F3AC7-0803-44D7-B82A-DFB5C23F0BB4}"/>
              </a:ext>
            </a:extLst>
          </p:cNvPr>
          <p:cNvSpPr>
            <a:spLocks noGrp="1"/>
          </p:cNvSpPr>
          <p:nvPr>
            <p:ph type="title"/>
          </p:nvPr>
        </p:nvSpPr>
        <p:spPr>
          <a:xfrm>
            <a:off x="1485900" y="342900"/>
            <a:ext cx="6172200" cy="685800"/>
          </a:xfrm>
        </p:spPr>
        <p:txBody>
          <a:bodyPr/>
          <a:lstStyle/>
          <a:p>
            <a:r>
              <a:rPr lang="en-US" dirty="0"/>
              <a:t>RIGOR</a:t>
            </a:r>
          </a:p>
        </p:txBody>
      </p:sp>
      <p:sp>
        <p:nvSpPr>
          <p:cNvPr id="3" name="Content Placeholder 2">
            <a:extLst>
              <a:ext uri="{FF2B5EF4-FFF2-40B4-BE49-F238E27FC236}">
                <a16:creationId xmlns:a16="http://schemas.microsoft.com/office/drawing/2014/main" id="{C881AA2C-88E7-4F2E-989D-5C534544FF85}"/>
              </a:ext>
            </a:extLst>
          </p:cNvPr>
          <p:cNvSpPr>
            <a:spLocks noGrp="1"/>
          </p:cNvSpPr>
          <p:nvPr>
            <p:ph idx="1"/>
          </p:nvPr>
        </p:nvSpPr>
        <p:spPr>
          <a:xfrm>
            <a:off x="1511710" y="1424564"/>
            <a:ext cx="6172200" cy="3737372"/>
          </a:xfrm>
        </p:spPr>
        <p:txBody>
          <a:bodyPr/>
          <a:lstStyle/>
          <a:p>
            <a:pPr marL="0" indent="0">
              <a:buNone/>
            </a:pPr>
            <a:r>
              <a:rPr lang="en-US" dirty="0">
                <a:solidFill>
                  <a:srgbClr val="333333"/>
                </a:solidFill>
              </a:rPr>
              <a:t>“A study is scientifically rigorous if it is designed and conducted in a valid manner to critically evaluate and if necessary refute the hypothesis under investigation.” </a:t>
            </a:r>
          </a:p>
          <a:p>
            <a:pPr marL="0" indent="0">
              <a:buNone/>
            </a:pPr>
            <a:endParaRPr lang="en-US" dirty="0">
              <a:solidFill>
                <a:srgbClr val="333333"/>
              </a:solidFill>
            </a:endParaRPr>
          </a:p>
          <a:p>
            <a:pPr marL="0" indent="0">
              <a:buNone/>
            </a:pPr>
            <a:r>
              <a:rPr lang="en-US" sz="1800" b="1" dirty="0"/>
              <a:t>Replicability</a:t>
            </a:r>
            <a:r>
              <a:rPr lang="en-US" sz="1800" dirty="0"/>
              <a:t> is enhanced by the quality and integrity of the design and conduct of the original investigation – a study is more likely to be replicated if it is rigorous</a:t>
            </a:r>
          </a:p>
        </p:txBody>
      </p:sp>
    </p:spTree>
    <p:extLst>
      <p:ext uri="{BB962C8B-B14F-4D97-AF65-F5344CB8AC3E}">
        <p14:creationId xmlns:p14="http://schemas.microsoft.com/office/powerpoint/2010/main" val="2971800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488A3-E224-48C5-ACA3-2D4227509C42}"/>
              </a:ext>
            </a:extLst>
          </p:cNvPr>
          <p:cNvSpPr>
            <a:spLocks noGrp="1"/>
          </p:cNvSpPr>
          <p:nvPr>
            <p:ph type="title"/>
          </p:nvPr>
        </p:nvSpPr>
        <p:spPr/>
        <p:txBody>
          <a:bodyPr/>
          <a:lstStyle/>
          <a:p>
            <a:r>
              <a:rPr lang="en-US" dirty="0"/>
              <a:t>Workshops</a:t>
            </a:r>
          </a:p>
        </p:txBody>
      </p:sp>
      <p:sp>
        <p:nvSpPr>
          <p:cNvPr id="3" name="Content Placeholder 2">
            <a:extLst>
              <a:ext uri="{FF2B5EF4-FFF2-40B4-BE49-F238E27FC236}">
                <a16:creationId xmlns:a16="http://schemas.microsoft.com/office/drawing/2014/main" id="{ECB3B3B5-0FB2-4890-B1E5-5190E1B9DD7E}"/>
              </a:ext>
            </a:extLst>
          </p:cNvPr>
          <p:cNvSpPr>
            <a:spLocks noGrp="1"/>
          </p:cNvSpPr>
          <p:nvPr>
            <p:ph idx="1"/>
          </p:nvPr>
        </p:nvSpPr>
        <p:spPr/>
        <p:txBody>
          <a:bodyPr/>
          <a:lstStyle/>
          <a:p>
            <a:r>
              <a:rPr lang="en-US" dirty="0"/>
              <a:t>How to write grants?</a:t>
            </a:r>
          </a:p>
          <a:p>
            <a:r>
              <a:rPr lang="en-US" dirty="0"/>
              <a:t>How to write papers?</a:t>
            </a:r>
          </a:p>
          <a:p>
            <a:r>
              <a:rPr lang="en-US" dirty="0"/>
              <a:t>How to write protocols?</a:t>
            </a:r>
          </a:p>
          <a:p>
            <a:r>
              <a:rPr lang="en-US" dirty="0"/>
              <a:t>How to explain your science in lay terms?</a:t>
            </a:r>
          </a:p>
          <a:p>
            <a:r>
              <a:rPr lang="en-US" dirty="0"/>
              <a:t>Authorship guidelines (library and Journal)</a:t>
            </a:r>
          </a:p>
          <a:p>
            <a:r>
              <a:rPr lang="en-US" dirty="0"/>
              <a:t>Mentorship – many, many, many drafts</a:t>
            </a:r>
          </a:p>
        </p:txBody>
      </p:sp>
    </p:spTree>
    <p:extLst>
      <p:ext uri="{BB962C8B-B14F-4D97-AF65-F5344CB8AC3E}">
        <p14:creationId xmlns:p14="http://schemas.microsoft.com/office/powerpoint/2010/main" val="3339434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 -Library</a:t>
            </a:r>
          </a:p>
        </p:txBody>
      </p:sp>
      <p:sp>
        <p:nvSpPr>
          <p:cNvPr id="3" name="Content Placeholder 2"/>
          <p:cNvSpPr>
            <a:spLocks noGrp="1"/>
          </p:cNvSpPr>
          <p:nvPr>
            <p:ph idx="1"/>
          </p:nvPr>
        </p:nvSpPr>
        <p:spPr/>
        <p:txBody>
          <a:bodyPr>
            <a:normAutofit/>
          </a:bodyPr>
          <a:lstStyle/>
          <a:p>
            <a:r>
              <a:rPr lang="en-US" dirty="0"/>
              <a:t>Library: Policies, procedures and guidelines</a:t>
            </a:r>
          </a:p>
          <a:p>
            <a:pPr marL="0" indent="0">
              <a:buNone/>
            </a:pPr>
            <a:endParaRPr lang="en-US" dirty="0"/>
          </a:p>
          <a:p>
            <a:r>
              <a:rPr lang="en-US" dirty="0">
                <a:solidFill>
                  <a:schemeClr val="accent2"/>
                </a:solidFill>
              </a:rPr>
              <a:t>Workshops: </a:t>
            </a:r>
            <a:r>
              <a:rPr lang="en-US" dirty="0"/>
              <a:t>how to write grants, manuscripts, how to explain your research in Layman’s terms</a:t>
            </a:r>
          </a:p>
          <a:p>
            <a:endParaRPr lang="en-US" dirty="0"/>
          </a:p>
          <a:p>
            <a:r>
              <a:rPr lang="en-US" dirty="0"/>
              <a:t>Library can help you contact systematic reviews, meta analysis, points you to material and guidelines up front </a:t>
            </a:r>
          </a:p>
          <a:p>
            <a:endParaRPr lang="en-US" dirty="0"/>
          </a:p>
          <a:p>
            <a:r>
              <a:rPr lang="en-US" dirty="0"/>
              <a:t>Available material online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RTM internal web page:</a:t>
            </a:r>
            <a:br>
              <a:rPr lang="en-US" dirty="0"/>
            </a:br>
            <a:endParaRPr lang="en-US" dirty="0"/>
          </a:p>
        </p:txBody>
      </p:sp>
      <p:sp>
        <p:nvSpPr>
          <p:cNvPr id="3" name="Content Placeholder 2"/>
          <p:cNvSpPr>
            <a:spLocks noGrp="1"/>
          </p:cNvSpPr>
          <p:nvPr>
            <p:ph idx="1"/>
          </p:nvPr>
        </p:nvSpPr>
        <p:spPr/>
        <p:txBody>
          <a:bodyPr/>
          <a:lstStyle/>
          <a:p>
            <a:pPr lvl="1"/>
            <a:r>
              <a:rPr lang="en-US" dirty="0"/>
              <a:t>Research outreach and compliance  </a:t>
            </a:r>
          </a:p>
          <a:p>
            <a:pPr lvl="2"/>
            <a:r>
              <a:rPr lang="en-US" dirty="0"/>
              <a:t>education and  training / videos and presentations </a:t>
            </a:r>
          </a:p>
          <a:p>
            <a:pPr lvl="2"/>
            <a:r>
              <a:rPr lang="en-US" b="1" dirty="0">
                <a:hlinkClick r:id="rId3"/>
              </a:rPr>
              <a:t>RTMROC@mskcc.org</a:t>
            </a:r>
            <a:endParaRPr lang="en-US" b="1" dirty="0"/>
          </a:p>
          <a:p>
            <a:pPr lvl="2"/>
            <a:r>
              <a:rPr lang="en-US" dirty="0">
                <a:hlinkClick r:id="rId4"/>
              </a:rPr>
              <a:t>https://mskcc.sharepoint.com/sites/pub-RTM/SitePages/roc/ROC-Home.aspx</a:t>
            </a:r>
            <a:endParaRPr lang="en-US" b="1" dirty="0"/>
          </a:p>
          <a:p>
            <a:pPr lvl="2"/>
            <a:r>
              <a:rPr lang="en-US" dirty="0">
                <a:hlinkClick r:id="rId5"/>
              </a:rPr>
              <a:t>https://www.mskcc.org/research-advantage/support/rtm/policies-procedures</a:t>
            </a:r>
            <a:endParaRPr lang="en-US" dirty="0"/>
          </a:p>
          <a:p>
            <a:pPr lvl="2"/>
            <a:endParaRPr lang="en-US" dirty="0"/>
          </a:p>
        </p:txBody>
      </p:sp>
      <p:graphicFrame>
        <p:nvGraphicFramePr>
          <p:cNvPr id="4" name="Table 3">
            <a:extLst>
              <a:ext uri="{FF2B5EF4-FFF2-40B4-BE49-F238E27FC236}">
                <a16:creationId xmlns:a16="http://schemas.microsoft.com/office/drawing/2014/main" id="{BAB7DB59-7608-4ABD-8C0D-EE2939EC3855}"/>
              </a:ext>
            </a:extLst>
          </p:cNvPr>
          <p:cNvGraphicFramePr>
            <a:graphicFrameLocks noGrp="1"/>
          </p:cNvGraphicFramePr>
          <p:nvPr>
            <p:extLst>
              <p:ext uri="{D42A27DB-BD31-4B8C-83A1-F6EECF244321}">
                <p14:modId xmlns:p14="http://schemas.microsoft.com/office/powerpoint/2010/main" val="2409438972"/>
              </p:ext>
            </p:extLst>
          </p:nvPr>
        </p:nvGraphicFramePr>
        <p:xfrm>
          <a:off x="353952" y="3524250"/>
          <a:ext cx="6396383" cy="1619250"/>
        </p:xfrm>
        <a:graphic>
          <a:graphicData uri="http://schemas.openxmlformats.org/drawingml/2006/table">
            <a:tbl>
              <a:tblPr/>
              <a:tblGrid>
                <a:gridCol w="910250">
                  <a:extLst>
                    <a:ext uri="{9D8B030D-6E8A-4147-A177-3AD203B41FA5}">
                      <a16:colId xmlns:a16="http://schemas.microsoft.com/office/drawing/2014/main" val="2808802297"/>
                    </a:ext>
                  </a:extLst>
                </a:gridCol>
                <a:gridCol w="4223879">
                  <a:extLst>
                    <a:ext uri="{9D8B030D-6E8A-4147-A177-3AD203B41FA5}">
                      <a16:colId xmlns:a16="http://schemas.microsoft.com/office/drawing/2014/main" val="983143171"/>
                    </a:ext>
                  </a:extLst>
                </a:gridCol>
                <a:gridCol w="1053974">
                  <a:extLst>
                    <a:ext uri="{9D8B030D-6E8A-4147-A177-3AD203B41FA5}">
                      <a16:colId xmlns:a16="http://schemas.microsoft.com/office/drawing/2014/main" val="2876140530"/>
                    </a:ext>
                  </a:extLst>
                </a:gridCol>
                <a:gridCol w="208280">
                  <a:extLst>
                    <a:ext uri="{9D8B030D-6E8A-4147-A177-3AD203B41FA5}">
                      <a16:colId xmlns:a16="http://schemas.microsoft.com/office/drawing/2014/main" val="1450506344"/>
                    </a:ext>
                  </a:extLst>
                </a:gridCol>
              </a:tblGrid>
              <a:tr h="0">
                <a:tc>
                  <a:txBody>
                    <a:bodyPr/>
                    <a:lstStyle/>
                    <a:p>
                      <a:pPr algn="l" fontAlgn="t"/>
                      <a:r>
                        <a:rPr lang="en-US" b="0">
                          <a:solidFill>
                            <a:srgbClr val="777777"/>
                          </a:solidFill>
                          <a:effectLst/>
                        </a:rPr>
                        <a:t>TBD</a:t>
                      </a:r>
                      <a:br>
                        <a:rPr lang="en-US" b="0">
                          <a:solidFill>
                            <a:srgbClr val="777777"/>
                          </a:solidFill>
                          <a:effectLst/>
                        </a:rPr>
                      </a:br>
                      <a:endParaRPr lang="en-US" b="0">
                        <a:solidFill>
                          <a:srgbClr val="777777"/>
                        </a:solidFill>
                        <a:effectLst/>
                      </a:endParaRPr>
                    </a:p>
                  </a:txBody>
                  <a:tcPr marL="47625" marR="47625" marT="66675" marB="57150">
                    <a:lnL>
                      <a:noFill/>
                    </a:lnL>
                    <a:lnR>
                      <a:noFill/>
                    </a:lnR>
                    <a:lnT>
                      <a:noFill/>
                    </a:lnT>
                    <a:lnB>
                      <a:noFill/>
                    </a:lnB>
                    <a:solidFill>
                      <a:srgbClr val="C0E4FF"/>
                    </a:solidFill>
                  </a:tcPr>
                </a:tc>
                <a:tc>
                  <a:txBody>
                    <a:bodyPr/>
                    <a:lstStyle/>
                    <a:p>
                      <a:pPr algn="l" fontAlgn="t"/>
                      <a:r>
                        <a:rPr lang="en-US" dirty="0">
                          <a:effectLst/>
                        </a:rPr>
                        <a:t>​NIH Grant Writing Workshops - T, F, K, R01</a:t>
                      </a:r>
                      <a:br>
                        <a:rPr lang="en-US" dirty="0">
                          <a:effectLst/>
                        </a:rPr>
                      </a:br>
                      <a:br>
                        <a:rPr lang="en-US" dirty="0">
                          <a:effectLst/>
                        </a:rPr>
                      </a:br>
                      <a:endParaRPr lang="en-US" dirty="0">
                        <a:effectLst/>
                      </a:endParaRPr>
                    </a:p>
                  </a:txBody>
                  <a:tcPr marL="47625" marR="47625" marT="66675" marB="57150">
                    <a:lnL>
                      <a:noFill/>
                    </a:lnL>
                    <a:lnR>
                      <a:noFill/>
                    </a:lnR>
                    <a:lnT>
                      <a:noFill/>
                    </a:lnT>
                    <a:lnB>
                      <a:noFill/>
                    </a:lnB>
                    <a:solidFill>
                      <a:srgbClr val="C0E4FF"/>
                    </a:solidFill>
                  </a:tcPr>
                </a:tc>
                <a:tc>
                  <a:txBody>
                    <a:bodyPr/>
                    <a:lstStyle/>
                    <a:p>
                      <a:pPr algn="l" fontAlgn="t"/>
                      <a:r>
                        <a:rPr lang="en-US">
                          <a:effectLst/>
                        </a:rPr>
                        <a:t>​Virtual</a:t>
                      </a:r>
                      <a:br>
                        <a:rPr lang="en-US">
                          <a:effectLst/>
                        </a:rPr>
                      </a:br>
                      <a:endParaRPr lang="en-US">
                        <a:effectLst/>
                      </a:endParaRPr>
                    </a:p>
                  </a:txBody>
                  <a:tcPr marL="47625" marR="47625" marT="66675" marB="57150">
                    <a:lnL>
                      <a:noFill/>
                    </a:lnL>
                    <a:lnR>
                      <a:noFill/>
                    </a:lnR>
                    <a:lnT>
                      <a:noFill/>
                    </a:lnT>
                    <a:lnB>
                      <a:noFill/>
                    </a:lnB>
                    <a:solidFill>
                      <a:srgbClr val="C0E4FF"/>
                    </a:solidFill>
                  </a:tcPr>
                </a:tc>
                <a:tc>
                  <a:txBody>
                    <a:bodyPr/>
                    <a:lstStyle/>
                    <a:p>
                      <a:pPr fontAlgn="t"/>
                      <a:r>
                        <a:rPr lang="en-US">
                          <a:effectLst/>
                        </a:rPr>
                        <a:t>​</a:t>
                      </a:r>
                    </a:p>
                  </a:txBody>
                  <a:tcPr marL="47625" marR="47625" marT="66675" marB="57150">
                    <a:lnL>
                      <a:noFill/>
                    </a:lnL>
                    <a:lnR>
                      <a:noFill/>
                    </a:lnR>
                    <a:lnT>
                      <a:noFill/>
                    </a:lnT>
                    <a:lnB>
                      <a:noFill/>
                    </a:lnB>
                    <a:solidFill>
                      <a:srgbClr val="C0E4FF"/>
                    </a:solidFill>
                  </a:tcPr>
                </a:tc>
                <a:extLst>
                  <a:ext uri="{0D108BD9-81ED-4DB2-BD59-A6C34878D82A}">
                    <a16:rowId xmlns:a16="http://schemas.microsoft.com/office/drawing/2014/main" val="3273299454"/>
                  </a:ext>
                </a:extLst>
              </a:tr>
              <a:tr h="0">
                <a:tc>
                  <a:txBody>
                    <a:bodyPr/>
                    <a:lstStyle/>
                    <a:p>
                      <a:pPr algn="l" fontAlgn="t"/>
                      <a:r>
                        <a:rPr lang="en-US" b="0">
                          <a:solidFill>
                            <a:srgbClr val="777777"/>
                          </a:solidFill>
                          <a:effectLst/>
                        </a:rPr>
                        <a:t>TBD</a:t>
                      </a:r>
                      <a:br>
                        <a:rPr lang="en-US" b="0">
                          <a:solidFill>
                            <a:srgbClr val="777777"/>
                          </a:solidFill>
                          <a:effectLst/>
                        </a:rPr>
                      </a:br>
                      <a:endParaRPr lang="en-US" b="0">
                        <a:solidFill>
                          <a:srgbClr val="777777"/>
                        </a:solidFill>
                        <a:effectLst/>
                      </a:endParaRPr>
                    </a:p>
                  </a:txBody>
                  <a:tcPr marL="47625" marR="47625" marT="66675" marB="57150">
                    <a:lnL>
                      <a:noFill/>
                    </a:lnL>
                    <a:lnR>
                      <a:noFill/>
                    </a:lnR>
                    <a:lnT>
                      <a:noFill/>
                    </a:lnT>
                    <a:lnB>
                      <a:noFill/>
                    </a:lnB>
                    <a:solidFill>
                      <a:srgbClr val="FFFFFF"/>
                    </a:solidFill>
                  </a:tcPr>
                </a:tc>
                <a:tc>
                  <a:txBody>
                    <a:bodyPr/>
                    <a:lstStyle/>
                    <a:p>
                      <a:pPr algn="l" fontAlgn="t"/>
                      <a:r>
                        <a:rPr lang="en-US" dirty="0">
                          <a:effectLst/>
                        </a:rPr>
                        <a:t>Rigor and Transparency</a:t>
                      </a:r>
                      <a:br>
                        <a:rPr lang="en-US" dirty="0">
                          <a:effectLst/>
                        </a:rPr>
                      </a:br>
                      <a:endParaRPr lang="en-US" dirty="0">
                        <a:effectLst/>
                      </a:endParaRPr>
                    </a:p>
                  </a:txBody>
                  <a:tcPr marL="47625" marR="47625" marT="66675" marB="57150">
                    <a:lnL>
                      <a:noFill/>
                    </a:lnL>
                    <a:lnR>
                      <a:noFill/>
                    </a:lnR>
                    <a:lnT>
                      <a:noFill/>
                    </a:lnT>
                    <a:lnB>
                      <a:noFill/>
                    </a:lnB>
                    <a:solidFill>
                      <a:srgbClr val="FFFFFF"/>
                    </a:solidFill>
                  </a:tcPr>
                </a:tc>
                <a:tc>
                  <a:txBody>
                    <a:bodyPr/>
                    <a:lstStyle/>
                    <a:p>
                      <a:pPr algn="l" fontAlgn="t"/>
                      <a:r>
                        <a:rPr lang="en-US">
                          <a:effectLst/>
                        </a:rPr>
                        <a:t>Virtual</a:t>
                      </a:r>
                    </a:p>
                  </a:txBody>
                  <a:tcPr marL="47625" marR="47625" marT="66675" marB="57150">
                    <a:lnL>
                      <a:noFill/>
                    </a:lnL>
                    <a:lnR>
                      <a:noFill/>
                    </a:lnR>
                    <a:lnT>
                      <a:noFill/>
                    </a:lnT>
                    <a:lnB>
                      <a:noFill/>
                    </a:lnB>
                    <a:solidFill>
                      <a:srgbClr val="FFFFFF"/>
                    </a:solidFill>
                  </a:tcPr>
                </a:tc>
                <a:tc>
                  <a:txBody>
                    <a:bodyPr/>
                    <a:lstStyle/>
                    <a:p>
                      <a:endParaRPr lang="en-US" dirty="0"/>
                    </a:p>
                  </a:txBody>
                  <a:tcPr>
                    <a:lnL>
                      <a:noFill/>
                    </a:lnL>
                    <a:lnT>
                      <a:noFill/>
                    </a:lnT>
                  </a:tcPr>
                </a:tc>
                <a:extLst>
                  <a:ext uri="{0D108BD9-81ED-4DB2-BD59-A6C34878D82A}">
                    <a16:rowId xmlns:a16="http://schemas.microsoft.com/office/drawing/2014/main" val="2922821796"/>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CE7C-D51E-49E3-839F-9F2A73E6B917}"/>
              </a:ext>
            </a:extLst>
          </p:cNvPr>
          <p:cNvSpPr>
            <a:spLocks noGrp="1"/>
          </p:cNvSpPr>
          <p:nvPr>
            <p:ph type="title"/>
          </p:nvPr>
        </p:nvSpPr>
        <p:spPr/>
        <p:txBody>
          <a:bodyPr/>
          <a:lstStyle/>
          <a:p>
            <a:r>
              <a:rPr lang="en-US" dirty="0"/>
              <a:t>THANK YOU </a:t>
            </a:r>
            <a:br>
              <a:rPr lang="en-US" dirty="0"/>
            </a:br>
            <a:r>
              <a:rPr lang="en-US" dirty="0"/>
              <a:t>Questions</a:t>
            </a:r>
          </a:p>
        </p:txBody>
      </p:sp>
      <p:sp>
        <p:nvSpPr>
          <p:cNvPr id="3" name="Content Placeholder 2">
            <a:extLst>
              <a:ext uri="{FF2B5EF4-FFF2-40B4-BE49-F238E27FC236}">
                <a16:creationId xmlns:a16="http://schemas.microsoft.com/office/drawing/2014/main" id="{46195CCC-506F-4EA3-B255-36316632034F}"/>
              </a:ext>
            </a:extLst>
          </p:cNvPr>
          <p:cNvSpPr>
            <a:spLocks noGrp="1"/>
          </p:cNvSpPr>
          <p:nvPr>
            <p:ph idx="1"/>
          </p:nvPr>
        </p:nvSpPr>
        <p:spPr/>
        <p:txBody>
          <a:bodyPr/>
          <a:lstStyle/>
          <a:p>
            <a:pPr marL="0" indent="0">
              <a:buNone/>
            </a:pPr>
            <a:endParaRPr lang="en-US" dirty="0">
              <a:hlinkClick r:id="rId3"/>
            </a:endParaRPr>
          </a:p>
          <a:p>
            <a:pPr marL="0" indent="0">
              <a:buNone/>
            </a:pPr>
            <a:endParaRPr lang="en-US" dirty="0">
              <a:hlinkClick r:id="rId3"/>
            </a:endParaRPr>
          </a:p>
          <a:p>
            <a:pPr marL="0" indent="0">
              <a:buNone/>
            </a:pPr>
            <a:r>
              <a:rPr lang="en-US" dirty="0">
                <a:hlinkClick r:id="rId3"/>
              </a:rPr>
              <a:t>iasonosa@mskcc.org</a:t>
            </a:r>
            <a:endParaRPr lang="en-US" dirty="0"/>
          </a:p>
          <a:p>
            <a:pPr marL="0" indent="0">
              <a:buNone/>
            </a:pPr>
            <a:endParaRPr lang="en-US" dirty="0"/>
          </a:p>
          <a:p>
            <a:pPr marL="0" indent="0">
              <a:buNone/>
            </a:pPr>
            <a:endParaRPr lang="en-US" dirty="0"/>
          </a:p>
          <a:p>
            <a:pPr marL="0" indent="0">
              <a:buNone/>
            </a:pPr>
            <a:r>
              <a:rPr lang="en-US" dirty="0"/>
              <a:t>For help, contact a consulting statistician or a collaborator at your center </a:t>
            </a:r>
          </a:p>
          <a:p>
            <a:endParaRPr lang="en-US" dirty="0"/>
          </a:p>
        </p:txBody>
      </p:sp>
    </p:spTree>
    <p:extLst>
      <p:ext uri="{BB962C8B-B14F-4D97-AF65-F5344CB8AC3E}">
        <p14:creationId xmlns:p14="http://schemas.microsoft.com/office/powerpoint/2010/main" val="3688458907"/>
      </p:ext>
    </p:extLst>
  </p:cSld>
  <p:clrMapOvr>
    <a:masterClrMapping/>
  </p:clrMapOvr>
</p:sld>
</file>

<file path=ppt/theme/theme1.xml><?xml version="1.0" encoding="utf-8"?>
<a:theme xmlns:a="http://schemas.openxmlformats.org/drawingml/2006/main" name="Template 2 (16-9)">
  <a:themeElements>
    <a:clrScheme name="MSK Color Palette">
      <a:dk1>
        <a:sysClr val="windowText" lastClr="000000"/>
      </a:dk1>
      <a:lt1>
        <a:sysClr val="window" lastClr="FFFFFF"/>
      </a:lt1>
      <a:dk2>
        <a:srgbClr val="737373"/>
      </a:dk2>
      <a:lt2>
        <a:srgbClr val="B3B3A6"/>
      </a:lt2>
      <a:accent1>
        <a:srgbClr val="2986E2"/>
      </a:accent1>
      <a:accent2>
        <a:srgbClr val="F26529"/>
      </a:accent2>
      <a:accent3>
        <a:srgbClr val="FFF5BC"/>
      </a:accent3>
      <a:accent4>
        <a:srgbClr val="737373"/>
      </a:accent4>
      <a:accent5>
        <a:srgbClr val="B3B3A6"/>
      </a:accent5>
      <a:accent6>
        <a:srgbClr val="2875B4"/>
      </a:accent6>
      <a:hlink>
        <a:srgbClr val="00BDF2"/>
      </a:hlink>
      <a:folHlink>
        <a:srgbClr val="9BDCF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2" id="{CE53601A-9A18-4343-9C3C-158F48627168}" vid="{4F29B9F6-27F2-3543-8042-C736BB6578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8DA1A4150FB2B848A3EB7B452BFA7AC5" ma:contentTypeVersion="1" ma:contentTypeDescription="Upload an image." ma:contentTypeScope="" ma:versionID="c5dd4a19140d82efd42bf2e2156fee3e">
  <xsd:schema xmlns:xsd="http://www.w3.org/2001/XMLSchema" xmlns:xs="http://www.w3.org/2001/XMLSchema" xmlns:p="http://schemas.microsoft.com/office/2006/metadata/properties" xmlns:ns1="http://schemas.microsoft.com/sharepoint/v3" xmlns:ns2="E64CF27C-2ECC-48E8-947E-CA63274FB2E8" xmlns:ns3="http://schemas.microsoft.com/sharepoint/v3/fields" targetNamespace="http://schemas.microsoft.com/office/2006/metadata/properties" ma:root="true" ma:fieldsID="8669bc30feb5185623fa09da941496e2" ns1:_="" ns2:_="" ns3:_="">
    <xsd:import namespace="http://schemas.microsoft.com/sharepoint/v3"/>
    <xsd:import namespace="E64CF27C-2ECC-48E8-947E-CA63274FB2E8"/>
    <xsd:import namespace="http://schemas.microsoft.com/sharepoint/v3/fields"/>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64CF27C-2ECC-48E8-947E-CA63274FB2E8"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mageCreateDate xmlns="E64CF27C-2ECC-48E8-947E-CA63274FB2E8"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F2B38D-578B-48EE-822B-F22C8160B5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64CF27C-2ECC-48E8-947E-CA63274FB2E8"/>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092529-BD20-4826-BD95-614E9326CA36}">
  <ds:schemaRefs>
    <ds:schemaRef ds:uri="http://schemas.microsoft.com/office/2006/metadata/properties"/>
    <ds:schemaRef ds:uri="http://schemas.microsoft.com/office/2006/documentManagement/types"/>
    <ds:schemaRef ds:uri="http://schemas.microsoft.com/sharepoint/v3"/>
    <ds:schemaRef ds:uri="http://purl.org/dc/elements/1.1/"/>
    <ds:schemaRef ds:uri="http://www.w3.org/XML/1998/namespace"/>
    <ds:schemaRef ds:uri="http://schemas.microsoft.com/office/infopath/2007/PartnerControls"/>
    <ds:schemaRef ds:uri="http://schemas.openxmlformats.org/package/2006/metadata/core-properties"/>
    <ds:schemaRef ds:uri="http://purl.org/dc/terms/"/>
    <ds:schemaRef ds:uri="http://schemas.microsoft.com/sharepoint/v3/fields"/>
    <ds:schemaRef ds:uri="E64CF27C-2ECC-48E8-947E-CA63274FB2E8"/>
    <ds:schemaRef ds:uri="http://purl.org/dc/dcmitype/"/>
  </ds:schemaRefs>
</ds:datastoreItem>
</file>

<file path=customXml/itemProps3.xml><?xml version="1.0" encoding="utf-8"?>
<ds:datastoreItem xmlns:ds="http://schemas.openxmlformats.org/officeDocument/2006/customXml" ds:itemID="{1012BE6A-C623-49FD-8C9B-CFED42C76B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 3 (16-9)</Template>
  <TotalTime>659</TotalTime>
  <Words>2184</Words>
  <Application>Microsoft Office PowerPoint</Application>
  <PresentationFormat>On-screen Show (16:9)</PresentationFormat>
  <Paragraphs>185</Paragraphs>
  <Slides>21</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Corbel</vt:lpstr>
      <vt:lpstr>Courier New</vt:lpstr>
      <vt:lpstr>Roboto</vt:lpstr>
      <vt:lpstr>Template 2 (16-9)</vt:lpstr>
      <vt:lpstr>Robust methodology, sample size justification and pre-specified analyses plans </vt:lpstr>
      <vt:lpstr>YOUNG INVESTIGATOR AWARD: criteria   </vt:lpstr>
      <vt:lpstr>Secondary Criteria</vt:lpstr>
      <vt:lpstr>Personal Statement (required)</vt:lpstr>
      <vt:lpstr>Scoring</vt:lpstr>
      <vt:lpstr>Competitive process among the top scoring 1-3</vt:lpstr>
      <vt:lpstr>Contact the statistician early</vt:lpstr>
      <vt:lpstr>Biostatistical Plan (required)</vt:lpstr>
      <vt:lpstr>Descriptive – myths </vt:lpstr>
      <vt:lpstr>Example: mice studies</vt:lpstr>
      <vt:lpstr>Lessons learned </vt:lpstr>
      <vt:lpstr>Example: mice studies cont.</vt:lpstr>
      <vt:lpstr>TERMINOLOGY</vt:lpstr>
      <vt:lpstr>Reproducibility</vt:lpstr>
      <vt:lpstr>REPLICABILITY</vt:lpstr>
      <vt:lpstr>Transparency</vt:lpstr>
      <vt:lpstr>RIGOR</vt:lpstr>
      <vt:lpstr>Workshops</vt:lpstr>
      <vt:lpstr>RESOURCES -Library</vt:lpstr>
      <vt:lpstr>RTM internal web page: </vt:lpstr>
      <vt:lpstr>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CONQUER CANCER FOUNDATION OF ASCO  YOUNG INVESTIGATOR AWARD</dc:title>
  <dc:creator>Werner, Yesenia M./Epidemiology-Biostatistics</dc:creator>
  <cp:keywords/>
  <dc:description/>
  <cp:lastModifiedBy>Iasonos, Alexia</cp:lastModifiedBy>
  <cp:revision>24</cp:revision>
  <dcterms:created xsi:type="dcterms:W3CDTF">2018-08-07T19:20:41Z</dcterms:created>
  <dcterms:modified xsi:type="dcterms:W3CDTF">2026-06-24T18:52:29Z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0x0101009148F5A04DDD49CBA7127AADA5FB792B00AADE34325A8B49CDA8BB4DB53328F214008DA1A4150FB2B848A3EB7B452BFA7AC5</vt:lpwstr>
  </property>
</Properties>
</file>