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8" r:id="rId6"/>
    <p:sldId id="275" r:id="rId7"/>
    <p:sldId id="299" r:id="rId8"/>
    <p:sldId id="327" r:id="rId9"/>
    <p:sldId id="306" r:id="rId10"/>
    <p:sldId id="260" r:id="rId11"/>
    <p:sldId id="328" r:id="rId12"/>
    <p:sldId id="261" r:id="rId13"/>
    <p:sldId id="329" r:id="rId14"/>
    <p:sldId id="330" r:id="rId15"/>
    <p:sldId id="262" r:id="rId16"/>
    <p:sldId id="33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11"/>
    <p:restoredTop sz="94612"/>
  </p:normalViewPr>
  <p:slideViewPr>
    <p:cSldViewPr snapToGrid="0">
      <p:cViewPr varScale="1">
        <p:scale>
          <a:sx n="96" d="100"/>
          <a:sy n="96" d="100"/>
        </p:scale>
        <p:origin x="17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A6EED-3932-C09B-E28C-55730BD94C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6BCD8A-1C93-C975-A53E-4BD8F01839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5D9BB4-41DF-C389-E439-BA33EF79265F}"/>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D8B3A45B-1724-785D-8663-2EC7250348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BF6DF-A0B9-EA7E-3938-8EEA0BF72D96}"/>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1239259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3177-ABDB-B547-C9D9-6837D8DAAC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717086-BE2F-3676-CCB4-0604D47216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D540A-E6B4-D149-9CC2-C6BE0F4913A0}"/>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3ADFF926-FB5C-D6B5-01A0-CBF39D1F6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4089E3-D181-EFF6-E301-D496614B1CB1}"/>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1906160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6632-F9E3-1BA4-263C-EFE52AEAC6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313B9B-11F1-82A1-6898-BBFA372647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66027A-8C27-7A60-3A4C-6BBF8C91EDE6}"/>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84C78F51-C295-2867-1796-3CB9501595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2D64CD-AD13-76E7-BD87-409F8C46D936}"/>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874704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90FB-35F1-D497-B546-7B86F85C88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1A28B6-2D53-2933-6B89-24FFCC753B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5254DB-6B10-7D8E-6DC7-64394717A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7CA15B-52FA-7ABE-8166-53E8360B5402}"/>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6" name="Footer Placeholder 5">
            <a:extLst>
              <a:ext uri="{FF2B5EF4-FFF2-40B4-BE49-F238E27FC236}">
                <a16:creationId xmlns:a16="http://schemas.microsoft.com/office/drawing/2014/main" id="{DAA953B4-0F9E-368A-6343-948865CCB9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FEE5D7-B629-C50E-EDF4-50F1DD2AD327}"/>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6534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4876-53C0-B0CC-FBA8-6DED50DA54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FFD94D-A314-CB27-DCCC-B16E971764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6DCE48-D8A8-D645-1240-CA065A3897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F899A5-461C-030C-2840-F2806B83F3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3E9117-6F36-49D0-D6AD-CB6D5F5E1A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3C03DC-1CEC-651B-715F-B17325FBA94E}"/>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8" name="Footer Placeholder 7">
            <a:extLst>
              <a:ext uri="{FF2B5EF4-FFF2-40B4-BE49-F238E27FC236}">
                <a16:creationId xmlns:a16="http://schemas.microsoft.com/office/drawing/2014/main" id="{1E7BF612-9C34-5832-122A-308B577572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0A4E96-C438-640B-821F-BB47B71DE78E}"/>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1795547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D2C57-F9EB-50D5-59B9-AFC006DD35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7618BE-3F8A-AB72-671D-2F035DBB2B09}"/>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4" name="Footer Placeholder 3">
            <a:extLst>
              <a:ext uri="{FF2B5EF4-FFF2-40B4-BE49-F238E27FC236}">
                <a16:creationId xmlns:a16="http://schemas.microsoft.com/office/drawing/2014/main" id="{06D40C04-A0B7-0DB5-0FE4-D5CCA95019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18DC0C-3536-1D84-B84F-8249513C94CF}"/>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2226384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2A40D-1B38-B3E0-4CF3-C962CD65BA85}"/>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3" name="Footer Placeholder 2">
            <a:extLst>
              <a:ext uri="{FF2B5EF4-FFF2-40B4-BE49-F238E27FC236}">
                <a16:creationId xmlns:a16="http://schemas.microsoft.com/office/drawing/2014/main" id="{E31DF927-38AC-0CB5-27BB-DCBA70C23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2EEAAE-28E6-D66E-7191-56BDB38919D7}"/>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29850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BD96-E6B7-53D5-31F1-ED790A8ED9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91311E-2AC0-CCC3-8920-94CFE2333E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5EA3D5-C008-9918-8CB2-CB33466B0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2E6FE-E797-1C0D-A2FB-31DCF16F2D2A}"/>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6" name="Footer Placeholder 5">
            <a:extLst>
              <a:ext uri="{FF2B5EF4-FFF2-40B4-BE49-F238E27FC236}">
                <a16:creationId xmlns:a16="http://schemas.microsoft.com/office/drawing/2014/main" id="{6D467FBD-713F-BEC1-350D-4437286ACC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2035AB-E126-2C89-BD0A-4F50CFC081A3}"/>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288109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FFB66-D8B7-E2FE-6437-AFD550C9D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72F708-5518-4961-C02B-5F496FA169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FAED40-2DC3-60DF-6C5C-ABB460F87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E680F-A463-8001-A33C-5C281446FFBF}"/>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6" name="Footer Placeholder 5">
            <a:extLst>
              <a:ext uri="{FF2B5EF4-FFF2-40B4-BE49-F238E27FC236}">
                <a16:creationId xmlns:a16="http://schemas.microsoft.com/office/drawing/2014/main" id="{7F12C438-9B8E-E613-3411-D76BAF63D1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A385F-F431-9F0A-E77A-D711F2D7C9E0}"/>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266852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28C26-CC27-AAC0-A1D5-F1FE35B3CE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9144D6-B04C-C883-8272-8EB6EBEA0E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77BB71-DD9D-2DD1-7B2A-4210B4CC90EC}"/>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693548F3-0BA9-81DD-3882-6C7FD4044C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DE00E-B4D7-E25B-8DB6-DABC163B6AD4}"/>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4277677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22DEF0-44D0-61F8-10E9-A2195C13DE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14B67B-9EA9-E60F-739D-3E34A421ED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6B0E9-1741-CA43-A868-B84CFE6B2524}"/>
              </a:ext>
            </a:extLst>
          </p:cNvPr>
          <p:cNvSpPr>
            <a:spLocks noGrp="1"/>
          </p:cNvSpPr>
          <p:nvPr>
            <p:ph type="dt" sz="half" idx="10"/>
          </p:nvPr>
        </p:nvSpPr>
        <p:spPr/>
        <p:txBody>
          <a:body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FFD50E51-9C32-5AF1-8E68-85F32E113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E6FCC-EA9E-9EB4-3180-2ADA20BCDBCA}"/>
              </a:ext>
            </a:extLst>
          </p:cNvPr>
          <p:cNvSpPr>
            <a:spLocks noGrp="1"/>
          </p:cNvSpPr>
          <p:nvPr>
            <p:ph type="sldNum" sz="quarter" idx="12"/>
          </p:nvPr>
        </p:nvSpPr>
        <p:spPr/>
        <p:txBody>
          <a:bodyPr/>
          <a:lstStyle/>
          <a:p>
            <a:fld id="{C52910FA-3DE1-1F45-A779-ED44AF803B27}" type="slidenum">
              <a:rPr lang="en-US" smtClean="0"/>
              <a:t>‹#›</a:t>
            </a:fld>
            <a:endParaRPr lang="en-US"/>
          </a:p>
        </p:txBody>
      </p:sp>
    </p:spTree>
    <p:extLst>
      <p:ext uri="{BB962C8B-B14F-4D97-AF65-F5344CB8AC3E}">
        <p14:creationId xmlns:p14="http://schemas.microsoft.com/office/powerpoint/2010/main" val="301042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9E2651-157A-75D3-4559-FA1DF1B311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56A81D-CF9E-1A7B-4903-28050C1374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A1B81-4F99-D3CB-C2D7-1CF0DCCBF5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BF3E3-EFAF-654D-BBD0-6E9042888C7A}" type="datetimeFigureOut">
              <a:rPr lang="en-US" smtClean="0"/>
              <a:t>6/23/26</a:t>
            </a:fld>
            <a:endParaRPr lang="en-US"/>
          </a:p>
        </p:txBody>
      </p:sp>
      <p:sp>
        <p:nvSpPr>
          <p:cNvPr id="5" name="Footer Placeholder 4">
            <a:extLst>
              <a:ext uri="{FF2B5EF4-FFF2-40B4-BE49-F238E27FC236}">
                <a16:creationId xmlns:a16="http://schemas.microsoft.com/office/drawing/2014/main" id="{8C87B769-BD88-B54C-589D-3315D256F2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EB1503-5FF0-8C99-9110-E22110933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910FA-3DE1-1F45-A779-ED44AF803B27}" type="slidenum">
              <a:rPr lang="en-US" smtClean="0"/>
              <a:t>‹#›</a:t>
            </a:fld>
            <a:endParaRPr lang="en-US"/>
          </a:p>
        </p:txBody>
      </p:sp>
    </p:spTree>
    <p:extLst>
      <p:ext uri="{BB962C8B-B14F-4D97-AF65-F5344CB8AC3E}">
        <p14:creationId xmlns:p14="http://schemas.microsoft.com/office/powerpoint/2010/main" val="2630179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A38E-7AA7-EBE5-276E-81177A1BD239}"/>
              </a:ext>
            </a:extLst>
          </p:cNvPr>
          <p:cNvSpPr>
            <a:spLocks noGrp="1"/>
          </p:cNvSpPr>
          <p:nvPr>
            <p:ph type="ctrTitle"/>
          </p:nvPr>
        </p:nvSpPr>
        <p:spPr>
          <a:xfrm>
            <a:off x="1304081" y="-266599"/>
            <a:ext cx="9144000" cy="2387600"/>
          </a:xfrm>
        </p:spPr>
        <p:txBody>
          <a:bodyPr/>
          <a:lstStyle/>
          <a:p>
            <a:r>
              <a:rPr lang="en-US" dirty="0"/>
              <a:t>Specific Aims</a:t>
            </a:r>
          </a:p>
        </p:txBody>
      </p:sp>
      <p:sp>
        <p:nvSpPr>
          <p:cNvPr id="3" name="Subtitle 2">
            <a:extLst>
              <a:ext uri="{FF2B5EF4-FFF2-40B4-BE49-F238E27FC236}">
                <a16:creationId xmlns:a16="http://schemas.microsoft.com/office/drawing/2014/main" id="{DA765841-4697-C6CD-F912-A2989B6AFDD5}"/>
              </a:ext>
            </a:extLst>
          </p:cNvPr>
          <p:cNvSpPr>
            <a:spLocks noGrp="1"/>
          </p:cNvSpPr>
          <p:nvPr>
            <p:ph type="subTitle" idx="1"/>
          </p:nvPr>
        </p:nvSpPr>
        <p:spPr/>
        <p:txBody>
          <a:bodyPr/>
          <a:lstStyle/>
          <a:p>
            <a:r>
              <a:rPr lang="en-US" dirty="0"/>
              <a:t>T. Peter Kingham, MD</a:t>
            </a:r>
          </a:p>
          <a:p>
            <a:r>
              <a:rPr lang="en-US" dirty="0"/>
              <a:t>Director, Global Cancer Disparities Initiatives</a:t>
            </a:r>
          </a:p>
          <a:p>
            <a:r>
              <a:rPr lang="en-US" dirty="0"/>
              <a:t>Memorial Sloan Kettering Cancer Center</a:t>
            </a:r>
          </a:p>
        </p:txBody>
      </p:sp>
    </p:spTree>
    <p:extLst>
      <p:ext uri="{BB962C8B-B14F-4D97-AF65-F5344CB8AC3E}">
        <p14:creationId xmlns:p14="http://schemas.microsoft.com/office/powerpoint/2010/main" val="231590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A2D5-4600-9234-F00C-73BBECC020E3}"/>
              </a:ext>
            </a:extLst>
          </p:cNvPr>
          <p:cNvSpPr>
            <a:spLocks noGrp="1"/>
          </p:cNvSpPr>
          <p:nvPr>
            <p:ph type="title"/>
          </p:nvPr>
        </p:nvSpPr>
        <p:spPr>
          <a:xfrm>
            <a:off x="838200" y="365125"/>
            <a:ext cx="11353800" cy="1325563"/>
          </a:xfrm>
        </p:spPr>
        <p:txBody>
          <a:bodyPr/>
          <a:lstStyle/>
          <a:p>
            <a:r>
              <a:rPr lang="en-US" b="1" dirty="0"/>
              <a:t>Evidence to support why research is important</a:t>
            </a:r>
          </a:p>
        </p:txBody>
      </p:sp>
      <p:sp>
        <p:nvSpPr>
          <p:cNvPr id="3" name="Content Placeholder 2">
            <a:extLst>
              <a:ext uri="{FF2B5EF4-FFF2-40B4-BE49-F238E27FC236}">
                <a16:creationId xmlns:a16="http://schemas.microsoft.com/office/drawing/2014/main" id="{9F7FA739-9FF2-EAE0-0EA3-04917C7CFA55}"/>
              </a:ext>
            </a:extLst>
          </p:cNvPr>
          <p:cNvSpPr>
            <a:spLocks noGrp="1"/>
          </p:cNvSpPr>
          <p:nvPr>
            <p:ph idx="1"/>
          </p:nvPr>
        </p:nvSpPr>
        <p:spPr>
          <a:xfrm>
            <a:off x="942372" y="2716875"/>
            <a:ext cx="10515600" cy="4351338"/>
          </a:xfrm>
        </p:spPr>
        <p:txBody>
          <a:bodyPr/>
          <a:lstStyle/>
          <a:p>
            <a:r>
              <a:rPr lang="en-US" dirty="0"/>
              <a:t>Who benefits from the research?</a:t>
            </a:r>
          </a:p>
          <a:p>
            <a:pPr lvl="1"/>
            <a:r>
              <a:rPr lang="en-US" dirty="0"/>
              <a:t>Simple, simple, simple</a:t>
            </a:r>
          </a:p>
          <a:p>
            <a:pPr lvl="1"/>
            <a:r>
              <a:rPr lang="en-US" dirty="0"/>
              <a:t>Sentences are 2 lines or less</a:t>
            </a:r>
          </a:p>
          <a:p>
            <a:pPr lvl="1"/>
            <a:r>
              <a:rPr lang="en-US" dirty="0"/>
              <a:t>Use bold/highlighting</a:t>
            </a:r>
          </a:p>
          <a:p>
            <a:pPr lvl="1"/>
            <a:endParaRPr lang="en-US" dirty="0"/>
          </a:p>
          <a:p>
            <a:pPr lvl="1"/>
            <a:r>
              <a:rPr lang="en-US" dirty="0"/>
              <a:t>Nigerian colorectal cancer patients will benefit from this because…</a:t>
            </a:r>
          </a:p>
        </p:txBody>
      </p:sp>
    </p:spTree>
    <p:extLst>
      <p:ext uri="{BB962C8B-B14F-4D97-AF65-F5344CB8AC3E}">
        <p14:creationId xmlns:p14="http://schemas.microsoft.com/office/powerpoint/2010/main" val="1127083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7126A-F879-4434-1F04-DB644B23B4FC}"/>
              </a:ext>
            </a:extLst>
          </p:cNvPr>
          <p:cNvSpPr>
            <a:spLocks noGrp="1"/>
          </p:cNvSpPr>
          <p:nvPr>
            <p:ph type="title"/>
          </p:nvPr>
        </p:nvSpPr>
        <p:spPr/>
        <p:txBody>
          <a:bodyPr/>
          <a:lstStyle/>
          <a:p>
            <a:r>
              <a:rPr lang="en-US" dirty="0"/>
              <a:t>“Evidence to support the proposed solution likely to work”</a:t>
            </a:r>
          </a:p>
        </p:txBody>
      </p:sp>
      <p:sp>
        <p:nvSpPr>
          <p:cNvPr id="3" name="Content Placeholder 2">
            <a:extLst>
              <a:ext uri="{FF2B5EF4-FFF2-40B4-BE49-F238E27FC236}">
                <a16:creationId xmlns:a16="http://schemas.microsoft.com/office/drawing/2014/main" id="{A169181F-2574-FD8D-3E5B-BB55502B2D03}"/>
              </a:ext>
            </a:extLst>
          </p:cNvPr>
          <p:cNvSpPr>
            <a:spLocks noGrp="1"/>
          </p:cNvSpPr>
          <p:nvPr>
            <p:ph idx="1"/>
          </p:nvPr>
        </p:nvSpPr>
        <p:spPr>
          <a:xfrm>
            <a:off x="838200" y="2141537"/>
            <a:ext cx="10515600" cy="4351338"/>
          </a:xfrm>
        </p:spPr>
        <p:txBody>
          <a:bodyPr/>
          <a:lstStyle/>
          <a:p>
            <a:r>
              <a:rPr lang="en-US" dirty="0"/>
              <a:t>Preliminary data</a:t>
            </a:r>
          </a:p>
          <a:p>
            <a:pPr lvl="1"/>
            <a:r>
              <a:rPr lang="en-US" dirty="0"/>
              <a:t>Even if not required its always helpful</a:t>
            </a:r>
          </a:p>
          <a:p>
            <a:pPr lvl="1"/>
            <a:r>
              <a:rPr lang="en-US" dirty="0"/>
              <a:t>What led us to our hypothesis</a:t>
            </a:r>
          </a:p>
        </p:txBody>
      </p:sp>
    </p:spTree>
    <p:extLst>
      <p:ext uri="{BB962C8B-B14F-4D97-AF65-F5344CB8AC3E}">
        <p14:creationId xmlns:p14="http://schemas.microsoft.com/office/powerpoint/2010/main" val="2808443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FF359-9EA5-5CB0-B314-4ED15AA8FFAD}"/>
              </a:ext>
            </a:extLst>
          </p:cNvPr>
          <p:cNvSpPr>
            <a:spLocks noGrp="1"/>
          </p:cNvSpPr>
          <p:nvPr>
            <p:ph type="title"/>
          </p:nvPr>
        </p:nvSpPr>
        <p:spPr/>
        <p:txBody>
          <a:bodyPr/>
          <a:lstStyle/>
          <a:p>
            <a:r>
              <a:rPr lang="en-US" dirty="0"/>
              <a:t>Evidence that shows why you and your team are well-suited to carry out project</a:t>
            </a:r>
          </a:p>
        </p:txBody>
      </p:sp>
      <p:sp>
        <p:nvSpPr>
          <p:cNvPr id="3" name="Content Placeholder 2">
            <a:extLst>
              <a:ext uri="{FF2B5EF4-FFF2-40B4-BE49-F238E27FC236}">
                <a16:creationId xmlns:a16="http://schemas.microsoft.com/office/drawing/2014/main" id="{C362A662-BB06-8016-ED95-4CBF50BE44A6}"/>
              </a:ext>
            </a:extLst>
          </p:cNvPr>
          <p:cNvSpPr>
            <a:spLocks noGrp="1"/>
          </p:cNvSpPr>
          <p:nvPr>
            <p:ph idx="1"/>
          </p:nvPr>
        </p:nvSpPr>
        <p:spPr>
          <a:xfrm>
            <a:off x="838200" y="2329207"/>
            <a:ext cx="10515600" cy="4351338"/>
          </a:xfrm>
        </p:spPr>
        <p:txBody>
          <a:bodyPr/>
          <a:lstStyle/>
          <a:p>
            <a:r>
              <a:rPr lang="en-US" dirty="0"/>
              <a:t>Our team is uniquely situated to carry out this project because….</a:t>
            </a:r>
          </a:p>
          <a:p>
            <a:pPr lvl="1"/>
            <a:r>
              <a:rPr lang="en-US" dirty="0"/>
              <a:t>We have been collaborating for 10 years on this topic</a:t>
            </a:r>
          </a:p>
          <a:p>
            <a:pPr lvl="1"/>
            <a:r>
              <a:rPr lang="en-US" dirty="0"/>
              <a:t>We have a database with 1,500 patients with this disease</a:t>
            </a:r>
          </a:p>
          <a:p>
            <a:pPr lvl="1"/>
            <a:r>
              <a:rPr lang="en-US" dirty="0"/>
              <a:t>We have previous grants… etc. </a:t>
            </a:r>
          </a:p>
        </p:txBody>
      </p:sp>
    </p:spTree>
    <p:extLst>
      <p:ext uri="{BB962C8B-B14F-4D97-AF65-F5344CB8AC3E}">
        <p14:creationId xmlns:p14="http://schemas.microsoft.com/office/powerpoint/2010/main" val="3225065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F956-8F6F-4211-A4B3-766E7C24A5A5}"/>
              </a:ext>
            </a:extLst>
          </p:cNvPr>
          <p:cNvSpPr>
            <a:spLocks noGrp="1"/>
          </p:cNvSpPr>
          <p:nvPr>
            <p:ph type="title"/>
          </p:nvPr>
        </p:nvSpPr>
        <p:spPr>
          <a:xfrm>
            <a:off x="1524000" y="-33688"/>
            <a:ext cx="9144000" cy="1117624"/>
          </a:xfrm>
        </p:spPr>
        <p:style>
          <a:lnRef idx="1">
            <a:schemeClr val="accent1"/>
          </a:lnRef>
          <a:fillRef idx="3">
            <a:schemeClr val="accent1"/>
          </a:fillRef>
          <a:effectRef idx="2">
            <a:schemeClr val="accent1"/>
          </a:effectRef>
          <a:fontRef idx="minor">
            <a:schemeClr val="lt1"/>
          </a:fontRef>
        </p:style>
        <p:txBody>
          <a:bodyPr>
            <a:noAutofit/>
          </a:bodyPr>
          <a:lstStyle/>
          <a:p>
            <a:pPr algn="ctr"/>
            <a:r>
              <a:rPr lang="en-US" b="1">
                <a:solidFill>
                  <a:schemeClr val="accent1">
                    <a:lumMod val="20000"/>
                    <a:lumOff val="80000"/>
                  </a:schemeClr>
                </a:solidFill>
                <a:latin typeface="Courier New" panose="02070309020205020404" pitchFamily="49" charset="0"/>
                <a:cs typeface="Courier New" panose="02070309020205020404" pitchFamily="49" charset="0"/>
              </a:rPr>
              <a:t>Formulating specific aims</a:t>
            </a:r>
          </a:p>
        </p:txBody>
      </p:sp>
      <p:grpSp>
        <p:nvGrpSpPr>
          <p:cNvPr id="3" name="Group 2">
            <a:extLst>
              <a:ext uri="{FF2B5EF4-FFF2-40B4-BE49-F238E27FC236}">
                <a16:creationId xmlns:a16="http://schemas.microsoft.com/office/drawing/2014/main" id="{EB521F57-C8BF-C38B-0832-2FBCD75980E8}"/>
              </a:ext>
            </a:extLst>
          </p:cNvPr>
          <p:cNvGrpSpPr/>
          <p:nvPr/>
        </p:nvGrpSpPr>
        <p:grpSpPr>
          <a:xfrm>
            <a:off x="3955678" y="2283975"/>
            <a:ext cx="4152677" cy="3955224"/>
            <a:chOff x="2431677" y="2283975"/>
            <a:chExt cx="4152677" cy="3955224"/>
          </a:xfrm>
        </p:grpSpPr>
        <p:sp>
          <p:nvSpPr>
            <p:cNvPr id="4" name="Freeform: Shape 3">
              <a:extLst>
                <a:ext uri="{FF2B5EF4-FFF2-40B4-BE49-F238E27FC236}">
                  <a16:creationId xmlns:a16="http://schemas.microsoft.com/office/drawing/2014/main" id="{39A8871D-F566-529D-70FB-0727E898EAED}"/>
                </a:ext>
              </a:extLst>
            </p:cNvPr>
            <p:cNvSpPr/>
            <p:nvPr/>
          </p:nvSpPr>
          <p:spPr>
            <a:xfrm>
              <a:off x="5270022" y="2362189"/>
              <a:ext cx="1236116" cy="1236116"/>
            </a:xfrm>
            <a:custGeom>
              <a:avLst/>
              <a:gdLst>
                <a:gd name="connsiteX0" fmla="*/ 0 w 1236116"/>
                <a:gd name="connsiteY0" fmla="*/ 0 h 1236116"/>
                <a:gd name="connsiteX1" fmla="*/ 1236116 w 1236116"/>
                <a:gd name="connsiteY1" fmla="*/ 0 h 1236116"/>
                <a:gd name="connsiteX2" fmla="*/ 1236116 w 1236116"/>
                <a:gd name="connsiteY2" fmla="*/ 1236116 h 1236116"/>
                <a:gd name="connsiteX3" fmla="*/ 0 w 1236116"/>
                <a:gd name="connsiteY3" fmla="*/ 1236116 h 1236116"/>
                <a:gd name="connsiteX4" fmla="*/ 0 w 1236116"/>
                <a:gd name="connsiteY4" fmla="*/ 0 h 123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16" h="1236116">
                  <a:moveTo>
                    <a:pt x="0" y="0"/>
                  </a:moveTo>
                  <a:lnTo>
                    <a:pt x="1236116" y="0"/>
                  </a:lnTo>
                  <a:lnTo>
                    <a:pt x="1236116" y="1236116"/>
                  </a:lnTo>
                  <a:lnTo>
                    <a:pt x="0" y="12361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ctr" anchorCtr="0">
              <a:noAutofit/>
            </a:bodyPr>
            <a:lstStyle/>
            <a:p>
              <a:pPr algn="ctr" defTabSz="666750">
                <a:lnSpc>
                  <a:spcPct val="90000"/>
                </a:lnSpc>
                <a:spcBef>
                  <a:spcPct val="0"/>
                </a:spcBef>
                <a:spcAft>
                  <a:spcPct val="35000"/>
                </a:spcAft>
              </a:pPr>
              <a:r>
                <a:rPr lang="en-US" sz="1500" b="1" u="sng"/>
                <a:t>Hypothesis driven</a:t>
              </a:r>
              <a:endParaRPr lang="en-US" sz="1500"/>
            </a:p>
          </p:txBody>
        </p:sp>
        <p:sp>
          <p:nvSpPr>
            <p:cNvPr id="5" name="Arrow: Circular 4">
              <a:extLst>
                <a:ext uri="{FF2B5EF4-FFF2-40B4-BE49-F238E27FC236}">
                  <a16:creationId xmlns:a16="http://schemas.microsoft.com/office/drawing/2014/main" id="{B096D24E-F323-CE9F-A694-397D60F9029A}"/>
                </a:ext>
              </a:extLst>
            </p:cNvPr>
            <p:cNvSpPr/>
            <p:nvPr/>
          </p:nvSpPr>
          <p:spPr>
            <a:xfrm>
              <a:off x="3090749" y="2283975"/>
              <a:ext cx="3493605" cy="3493605"/>
            </a:xfrm>
            <a:prstGeom prst="circularArrow">
              <a:avLst>
                <a:gd name="adj1" fmla="val 6900"/>
                <a:gd name="adj2" fmla="val 465152"/>
                <a:gd name="adj3" fmla="val 550258"/>
                <a:gd name="adj4" fmla="val 20584591"/>
                <a:gd name="adj5" fmla="val 80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6" name="Freeform: Shape 5">
              <a:extLst>
                <a:ext uri="{FF2B5EF4-FFF2-40B4-BE49-F238E27FC236}">
                  <a16:creationId xmlns:a16="http://schemas.microsoft.com/office/drawing/2014/main" id="{A800A9FA-BC8A-1DFD-31FE-548FA5B49AB6}"/>
                </a:ext>
              </a:extLst>
            </p:cNvPr>
            <p:cNvSpPr/>
            <p:nvPr/>
          </p:nvSpPr>
          <p:spPr>
            <a:xfrm>
              <a:off x="5270022" y="4463248"/>
              <a:ext cx="1236116" cy="1236116"/>
            </a:xfrm>
            <a:custGeom>
              <a:avLst/>
              <a:gdLst>
                <a:gd name="connsiteX0" fmla="*/ 0 w 1236116"/>
                <a:gd name="connsiteY0" fmla="*/ 0 h 1236116"/>
                <a:gd name="connsiteX1" fmla="*/ 1236116 w 1236116"/>
                <a:gd name="connsiteY1" fmla="*/ 0 h 1236116"/>
                <a:gd name="connsiteX2" fmla="*/ 1236116 w 1236116"/>
                <a:gd name="connsiteY2" fmla="*/ 1236116 h 1236116"/>
                <a:gd name="connsiteX3" fmla="*/ 0 w 1236116"/>
                <a:gd name="connsiteY3" fmla="*/ 1236116 h 1236116"/>
                <a:gd name="connsiteX4" fmla="*/ 0 w 1236116"/>
                <a:gd name="connsiteY4" fmla="*/ 0 h 123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16" h="1236116">
                  <a:moveTo>
                    <a:pt x="0" y="0"/>
                  </a:moveTo>
                  <a:lnTo>
                    <a:pt x="1236116" y="0"/>
                  </a:lnTo>
                  <a:lnTo>
                    <a:pt x="1236116" y="1236116"/>
                  </a:lnTo>
                  <a:lnTo>
                    <a:pt x="0" y="12361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ctr" anchorCtr="0">
              <a:noAutofit/>
            </a:bodyPr>
            <a:lstStyle/>
            <a:p>
              <a:pPr algn="ctr" defTabSz="666750">
                <a:lnSpc>
                  <a:spcPct val="90000"/>
                </a:lnSpc>
                <a:spcBef>
                  <a:spcPct val="0"/>
                </a:spcBef>
                <a:spcAft>
                  <a:spcPct val="35000"/>
                </a:spcAft>
              </a:pPr>
              <a:r>
                <a:rPr lang="en-US" sz="1500" b="1" u="sng"/>
                <a:t>Focused and independent</a:t>
              </a:r>
              <a:endParaRPr lang="en-US" sz="1500"/>
            </a:p>
          </p:txBody>
        </p:sp>
        <p:sp>
          <p:nvSpPr>
            <p:cNvPr id="7" name="Arrow: Circular 6">
              <a:extLst>
                <a:ext uri="{FF2B5EF4-FFF2-40B4-BE49-F238E27FC236}">
                  <a16:creationId xmlns:a16="http://schemas.microsoft.com/office/drawing/2014/main" id="{AB7C1C86-F451-B9F2-BD3D-B15119162E6B}"/>
                </a:ext>
              </a:extLst>
            </p:cNvPr>
            <p:cNvSpPr/>
            <p:nvPr/>
          </p:nvSpPr>
          <p:spPr>
            <a:xfrm>
              <a:off x="2431677" y="2589489"/>
              <a:ext cx="3493605" cy="3493605"/>
            </a:xfrm>
            <a:prstGeom prst="circularArrow">
              <a:avLst>
                <a:gd name="adj1" fmla="val 6900"/>
                <a:gd name="adj2" fmla="val 389871"/>
                <a:gd name="adj3" fmla="val 4896382"/>
                <a:gd name="adj4" fmla="val 3142851"/>
                <a:gd name="adj5" fmla="val 80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Freeform: Shape 7">
              <a:extLst>
                <a:ext uri="{FF2B5EF4-FFF2-40B4-BE49-F238E27FC236}">
                  <a16:creationId xmlns:a16="http://schemas.microsoft.com/office/drawing/2014/main" id="{9D2B5162-4822-ACAA-8807-166904674B34}"/>
                </a:ext>
              </a:extLst>
            </p:cNvPr>
            <p:cNvSpPr/>
            <p:nvPr/>
          </p:nvSpPr>
          <p:spPr>
            <a:xfrm>
              <a:off x="2431677" y="4524794"/>
              <a:ext cx="2007317" cy="1236116"/>
            </a:xfrm>
            <a:custGeom>
              <a:avLst/>
              <a:gdLst>
                <a:gd name="connsiteX0" fmla="*/ 0 w 2007317"/>
                <a:gd name="connsiteY0" fmla="*/ 0 h 1236116"/>
                <a:gd name="connsiteX1" fmla="*/ 2007317 w 2007317"/>
                <a:gd name="connsiteY1" fmla="*/ 0 h 1236116"/>
                <a:gd name="connsiteX2" fmla="*/ 2007317 w 2007317"/>
                <a:gd name="connsiteY2" fmla="*/ 1236116 h 1236116"/>
                <a:gd name="connsiteX3" fmla="*/ 0 w 2007317"/>
                <a:gd name="connsiteY3" fmla="*/ 1236116 h 1236116"/>
                <a:gd name="connsiteX4" fmla="*/ 0 w 2007317"/>
                <a:gd name="connsiteY4" fmla="*/ 0 h 123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317" h="1236116">
                  <a:moveTo>
                    <a:pt x="0" y="0"/>
                  </a:moveTo>
                  <a:lnTo>
                    <a:pt x="2007317" y="0"/>
                  </a:lnTo>
                  <a:lnTo>
                    <a:pt x="2007317" y="1236116"/>
                  </a:lnTo>
                  <a:lnTo>
                    <a:pt x="0" y="12361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ctr" anchorCtr="0">
              <a:noAutofit/>
            </a:bodyPr>
            <a:lstStyle/>
            <a:p>
              <a:pPr algn="ctr" defTabSz="666750">
                <a:lnSpc>
                  <a:spcPct val="90000"/>
                </a:lnSpc>
                <a:spcBef>
                  <a:spcPct val="0"/>
                </a:spcBef>
                <a:spcAft>
                  <a:spcPct val="35000"/>
                </a:spcAft>
              </a:pPr>
              <a:r>
                <a:rPr lang="en-US" sz="1500" b="1" u="sng"/>
                <a:t>Deterministic</a:t>
              </a:r>
            </a:p>
            <a:p>
              <a:pPr algn="ctr" defTabSz="666750">
                <a:lnSpc>
                  <a:spcPct val="90000"/>
                </a:lnSpc>
                <a:spcBef>
                  <a:spcPct val="0"/>
                </a:spcBef>
                <a:spcAft>
                  <a:spcPct val="35000"/>
                </a:spcAft>
              </a:pPr>
              <a:r>
                <a:rPr lang="en-US" sz="1500" b="1" u="sng"/>
                <a:t>(not descriptive)</a:t>
              </a:r>
              <a:endParaRPr lang="en-US" sz="1500"/>
            </a:p>
          </p:txBody>
        </p:sp>
        <p:sp>
          <p:nvSpPr>
            <p:cNvPr id="10" name="Arrow: Circular 9">
              <a:extLst>
                <a:ext uri="{FF2B5EF4-FFF2-40B4-BE49-F238E27FC236}">
                  <a16:creationId xmlns:a16="http://schemas.microsoft.com/office/drawing/2014/main" id="{280988BF-38F1-A7E4-299E-47CA7A9E8741}"/>
                </a:ext>
              </a:extLst>
            </p:cNvPr>
            <p:cNvSpPr/>
            <p:nvPr/>
          </p:nvSpPr>
          <p:spPr>
            <a:xfrm>
              <a:off x="2855932" y="2745594"/>
              <a:ext cx="3493605" cy="3493605"/>
            </a:xfrm>
            <a:prstGeom prst="circularArrow">
              <a:avLst>
                <a:gd name="adj1" fmla="val 6900"/>
                <a:gd name="adj2" fmla="val 465152"/>
                <a:gd name="adj3" fmla="val 12554822"/>
                <a:gd name="adj4" fmla="val 10725028"/>
                <a:gd name="adj5" fmla="val 80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EAE1D777-2D10-6DE4-8EE9-4B781E276551}"/>
                </a:ext>
              </a:extLst>
            </p:cNvPr>
            <p:cNvSpPr/>
            <p:nvPr/>
          </p:nvSpPr>
          <p:spPr>
            <a:xfrm>
              <a:off x="3168964" y="2362189"/>
              <a:ext cx="1236116" cy="1236116"/>
            </a:xfrm>
            <a:custGeom>
              <a:avLst/>
              <a:gdLst>
                <a:gd name="connsiteX0" fmla="*/ 0 w 1236116"/>
                <a:gd name="connsiteY0" fmla="*/ 0 h 1236116"/>
                <a:gd name="connsiteX1" fmla="*/ 1236116 w 1236116"/>
                <a:gd name="connsiteY1" fmla="*/ 0 h 1236116"/>
                <a:gd name="connsiteX2" fmla="*/ 1236116 w 1236116"/>
                <a:gd name="connsiteY2" fmla="*/ 1236116 h 1236116"/>
                <a:gd name="connsiteX3" fmla="*/ 0 w 1236116"/>
                <a:gd name="connsiteY3" fmla="*/ 1236116 h 1236116"/>
                <a:gd name="connsiteX4" fmla="*/ 0 w 1236116"/>
                <a:gd name="connsiteY4" fmla="*/ 0 h 1236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116" h="1236116">
                  <a:moveTo>
                    <a:pt x="0" y="0"/>
                  </a:moveTo>
                  <a:lnTo>
                    <a:pt x="1236116" y="0"/>
                  </a:lnTo>
                  <a:lnTo>
                    <a:pt x="1236116" y="1236116"/>
                  </a:lnTo>
                  <a:lnTo>
                    <a:pt x="0" y="12361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050" tIns="19050" rIns="19050" bIns="19050" numCol="1" spcCol="1270" anchor="ctr" anchorCtr="0">
              <a:noAutofit/>
            </a:bodyPr>
            <a:lstStyle/>
            <a:p>
              <a:pPr algn="ctr" defTabSz="666750">
                <a:lnSpc>
                  <a:spcPct val="90000"/>
                </a:lnSpc>
                <a:spcBef>
                  <a:spcPct val="0"/>
                </a:spcBef>
                <a:spcAft>
                  <a:spcPct val="35000"/>
                </a:spcAft>
              </a:pPr>
              <a:r>
                <a:rPr lang="en-US" sz="1500" b="1" u="sng"/>
                <a:t>Based on premise &amp; preliminary data</a:t>
              </a:r>
              <a:endParaRPr lang="en-US" sz="1500"/>
            </a:p>
          </p:txBody>
        </p:sp>
        <p:sp>
          <p:nvSpPr>
            <p:cNvPr id="12" name="Arrow: Circular 11">
              <a:extLst>
                <a:ext uri="{FF2B5EF4-FFF2-40B4-BE49-F238E27FC236}">
                  <a16:creationId xmlns:a16="http://schemas.microsoft.com/office/drawing/2014/main" id="{927EC76A-06BC-BFAF-1FF3-43A90F3BD356}"/>
                </a:ext>
              </a:extLst>
            </p:cNvPr>
            <p:cNvSpPr/>
            <p:nvPr/>
          </p:nvSpPr>
          <p:spPr>
            <a:xfrm>
              <a:off x="3090749" y="2283975"/>
              <a:ext cx="3493605" cy="3493605"/>
            </a:xfrm>
            <a:prstGeom prst="circularArrow">
              <a:avLst>
                <a:gd name="adj1" fmla="val 6900"/>
                <a:gd name="adj2" fmla="val 465152"/>
                <a:gd name="adj3" fmla="val 16750258"/>
                <a:gd name="adj4" fmla="val 15184591"/>
                <a:gd name="adj5" fmla="val 804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spTree>
    <p:extLst>
      <p:ext uri="{BB962C8B-B14F-4D97-AF65-F5344CB8AC3E}">
        <p14:creationId xmlns:p14="http://schemas.microsoft.com/office/powerpoint/2010/main" val="1839340"/>
      </p:ext>
    </p:extLst>
  </p:cSld>
  <p:clrMapOvr>
    <a:masterClrMapping/>
  </p:clrMapOvr>
  <mc:AlternateContent xmlns:mc="http://schemas.openxmlformats.org/markup-compatibility/2006" xmlns:p14="http://schemas.microsoft.com/office/powerpoint/2010/main">
    <mc:Choice Requires="p14">
      <p:transition spd="slow" p14:dur="2000" advTm="272771"/>
    </mc:Choice>
    <mc:Fallback xmlns="">
      <p:transition spd="slow" advTm="2727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Curved Left 6">
            <a:extLst>
              <a:ext uri="{FF2B5EF4-FFF2-40B4-BE49-F238E27FC236}">
                <a16:creationId xmlns:a16="http://schemas.microsoft.com/office/drawing/2014/main" id="{55B1DB58-830F-4587-ADE9-89635D2520DF}"/>
              </a:ext>
            </a:extLst>
          </p:cNvPr>
          <p:cNvSpPr/>
          <p:nvPr/>
        </p:nvSpPr>
        <p:spPr>
          <a:xfrm rot="10800000" flipH="1">
            <a:off x="9269500" y="1926595"/>
            <a:ext cx="1051312" cy="417987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Isosceles Triangle 4">
            <a:extLst>
              <a:ext uri="{FF2B5EF4-FFF2-40B4-BE49-F238E27FC236}">
                <a16:creationId xmlns:a16="http://schemas.microsoft.com/office/drawing/2014/main" id="{C70F69D7-BA0A-48BF-8612-B8AF7B81FBB4}"/>
              </a:ext>
            </a:extLst>
          </p:cNvPr>
          <p:cNvSpPr/>
          <p:nvPr/>
        </p:nvSpPr>
        <p:spPr>
          <a:xfrm rot="10800000">
            <a:off x="3625205" y="5043393"/>
            <a:ext cx="4716658" cy="1276249"/>
          </a:xfrm>
          <a:prstGeom prst="triangle">
            <a:avLst>
              <a:gd name="adj" fmla="val 49831"/>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6D096646-386F-4892-9C1E-2E52F910F277}"/>
              </a:ext>
            </a:extLst>
          </p:cNvPr>
          <p:cNvSpPr/>
          <p:nvPr/>
        </p:nvSpPr>
        <p:spPr>
          <a:xfrm>
            <a:off x="2374833" y="1824997"/>
            <a:ext cx="7217403" cy="3520582"/>
          </a:xfrm>
          <a:prstGeom prst="triangl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0DDEE6-3355-4802-87CC-EC21C13752D1}"/>
              </a:ext>
            </a:extLst>
          </p:cNvPr>
          <p:cNvSpPr>
            <a:spLocks noGrp="1"/>
          </p:cNvSpPr>
          <p:nvPr>
            <p:ph type="title"/>
          </p:nvPr>
        </p:nvSpPr>
        <p:spPr>
          <a:xfrm>
            <a:off x="1524000" y="12983"/>
            <a:ext cx="9144000" cy="1199801"/>
          </a:xfrm>
        </p:spPr>
        <p:style>
          <a:lnRef idx="1">
            <a:schemeClr val="accent5"/>
          </a:lnRef>
          <a:fillRef idx="3">
            <a:schemeClr val="accent5"/>
          </a:fillRef>
          <a:effectRef idx="2">
            <a:schemeClr val="accent5"/>
          </a:effectRef>
          <a:fontRef idx="minor">
            <a:schemeClr val="lt1"/>
          </a:fontRef>
        </p:style>
        <p:txBody>
          <a:bodyPr>
            <a:noAutofit/>
          </a:bodyPr>
          <a:lstStyle/>
          <a:p>
            <a:pPr algn="ctr"/>
            <a:r>
              <a:rPr lang="en-US" b="1">
                <a:solidFill>
                  <a:schemeClr val="bg1"/>
                </a:solidFill>
                <a:latin typeface="Courier New" panose="02070309020205020404" pitchFamily="49" charset="0"/>
                <a:cs typeface="Courier New" panose="02070309020205020404" pitchFamily="49" charset="0"/>
              </a:rPr>
              <a:t>Specific aims page</a:t>
            </a:r>
          </a:p>
        </p:txBody>
      </p:sp>
      <p:sp>
        <p:nvSpPr>
          <p:cNvPr id="9" name="Content Placeholder 2">
            <a:extLst>
              <a:ext uri="{FF2B5EF4-FFF2-40B4-BE49-F238E27FC236}">
                <a16:creationId xmlns:a16="http://schemas.microsoft.com/office/drawing/2014/main" id="{213D87BC-D3FD-43B1-830C-9634C084E86E}"/>
              </a:ext>
            </a:extLst>
          </p:cNvPr>
          <p:cNvSpPr>
            <a:spLocks noGrp="1"/>
          </p:cNvSpPr>
          <p:nvPr>
            <p:ph idx="1"/>
          </p:nvPr>
        </p:nvSpPr>
        <p:spPr>
          <a:xfrm>
            <a:off x="2009316" y="1418053"/>
            <a:ext cx="7772400" cy="4987143"/>
          </a:xfrm>
        </p:spPr>
        <p:txBody>
          <a:bodyPr>
            <a:noAutofit/>
          </a:bodyPr>
          <a:lstStyle/>
          <a:p>
            <a:pPr marL="0" indent="0" algn="ctr">
              <a:spcBef>
                <a:spcPts val="0"/>
              </a:spcBef>
              <a:buNone/>
            </a:pPr>
            <a:r>
              <a:rPr lang="en-US" sz="2200" b="1" u="sng">
                <a:latin typeface="Segoe UI" panose="020B0502040204020203" pitchFamily="34" charset="0"/>
                <a:cs typeface="Segoe UI" panose="020B0502040204020203" pitchFamily="34" charset="0"/>
              </a:rPr>
              <a:t>This is a SUMMARY of your entire proposal</a:t>
            </a:r>
          </a:p>
          <a:p>
            <a:pPr marL="0" indent="0">
              <a:spcBef>
                <a:spcPts val="0"/>
              </a:spcBef>
              <a:buNone/>
            </a:pPr>
            <a:endParaRPr lang="en-US" sz="2200" b="1" u="sng">
              <a:latin typeface="Segoe UI" panose="020B0502040204020203" pitchFamily="34" charset="0"/>
              <a:cs typeface="Segoe UI" panose="020B0502040204020203" pitchFamily="34" charset="0"/>
            </a:endParaRPr>
          </a:p>
          <a:p>
            <a:pPr>
              <a:spcBef>
                <a:spcPts val="0"/>
              </a:spcBef>
            </a:pPr>
            <a:r>
              <a:rPr lang="en-US" sz="2200">
                <a:latin typeface="Segoe UI" panose="020B0502040204020203" pitchFamily="34" charset="0"/>
                <a:cs typeface="Segoe UI" panose="020B0502040204020203" pitchFamily="34" charset="0"/>
              </a:rPr>
              <a:t>Introduce the field and its </a:t>
            </a:r>
            <a:r>
              <a:rPr lang="en-US" sz="2200" b="1">
                <a:latin typeface="Segoe UI" panose="020B0502040204020203" pitchFamily="34" charset="0"/>
                <a:cs typeface="Segoe UI" panose="020B0502040204020203" pitchFamily="34" charset="0"/>
              </a:rPr>
              <a:t>importance</a:t>
            </a:r>
            <a:r>
              <a:rPr lang="en-US" sz="2200">
                <a:latin typeface="Segoe UI" panose="020B0502040204020203" pitchFamily="34" charset="0"/>
                <a:cs typeface="Segoe UI" panose="020B0502040204020203" pitchFamily="34" charset="0"/>
              </a:rPr>
              <a:t> to human health</a:t>
            </a:r>
          </a:p>
          <a:p>
            <a:pPr>
              <a:spcBef>
                <a:spcPts val="0"/>
              </a:spcBef>
            </a:pPr>
            <a:r>
              <a:rPr lang="en-US" sz="2200">
                <a:latin typeface="Segoe UI" panose="020B0502040204020203" pitchFamily="34" charset="0"/>
                <a:cs typeface="Segoe UI" panose="020B0502040204020203" pitchFamily="34" charset="0"/>
              </a:rPr>
              <a:t>State the </a:t>
            </a:r>
            <a:r>
              <a:rPr lang="en-US" sz="2200" b="1">
                <a:latin typeface="Segoe UI" panose="020B0502040204020203" pitchFamily="34" charset="0"/>
                <a:cs typeface="Segoe UI" panose="020B0502040204020203" pitchFamily="34" charset="0"/>
              </a:rPr>
              <a:t>“gaps in knowledge”</a:t>
            </a:r>
            <a:r>
              <a:rPr lang="en-US" sz="2200">
                <a:latin typeface="Segoe UI" panose="020B0502040204020203" pitchFamily="34" charset="0"/>
                <a:cs typeface="Segoe UI" panose="020B0502040204020203" pitchFamily="34" charset="0"/>
              </a:rPr>
              <a:t> you are proposing to study</a:t>
            </a:r>
          </a:p>
          <a:p>
            <a:pPr>
              <a:spcBef>
                <a:spcPts val="0"/>
              </a:spcBef>
            </a:pPr>
            <a:endParaRPr lang="en-US" sz="2200">
              <a:latin typeface="Segoe UI" panose="020B0502040204020203" pitchFamily="34" charset="0"/>
              <a:cs typeface="Segoe UI" panose="020B0502040204020203" pitchFamily="34" charset="0"/>
            </a:endParaRPr>
          </a:p>
          <a:p>
            <a:pPr>
              <a:spcBef>
                <a:spcPts val="0"/>
              </a:spcBef>
            </a:pPr>
            <a:r>
              <a:rPr lang="en-US" sz="2200">
                <a:latin typeface="Segoe UI" panose="020B0502040204020203" pitchFamily="34" charset="0"/>
                <a:cs typeface="Segoe UI" panose="020B0502040204020203" pitchFamily="34" charset="0"/>
              </a:rPr>
              <a:t>Provide a synopsis of the </a:t>
            </a:r>
            <a:r>
              <a:rPr lang="en-US" sz="2200" b="1">
                <a:latin typeface="Segoe UI" panose="020B0502040204020203" pitchFamily="34" charset="0"/>
                <a:cs typeface="Segoe UI" panose="020B0502040204020203" pitchFamily="34" charset="0"/>
              </a:rPr>
              <a:t>premise</a:t>
            </a:r>
            <a:r>
              <a:rPr lang="en-US" sz="2200">
                <a:latin typeface="Segoe UI" panose="020B0502040204020203" pitchFamily="34" charset="0"/>
                <a:cs typeface="Segoe UI" panose="020B0502040204020203" pitchFamily="34" charset="0"/>
              </a:rPr>
              <a:t> (state of knowledge)</a:t>
            </a:r>
          </a:p>
          <a:p>
            <a:pPr>
              <a:spcBef>
                <a:spcPts val="0"/>
              </a:spcBef>
            </a:pPr>
            <a:r>
              <a:rPr lang="en-US" sz="2200">
                <a:latin typeface="Segoe UI" panose="020B0502040204020203" pitchFamily="34" charset="0"/>
                <a:cs typeface="Segoe UI" panose="020B0502040204020203" pitchFamily="34" charset="0"/>
              </a:rPr>
              <a:t>State your </a:t>
            </a:r>
            <a:r>
              <a:rPr lang="en-US" sz="2200" b="1">
                <a:latin typeface="Segoe UI" panose="020B0502040204020203" pitchFamily="34" charset="0"/>
                <a:cs typeface="Segoe UI" panose="020B0502040204020203" pitchFamily="34" charset="0"/>
              </a:rPr>
              <a:t>hypothesis</a:t>
            </a:r>
          </a:p>
          <a:p>
            <a:pPr>
              <a:spcBef>
                <a:spcPts val="0"/>
              </a:spcBef>
            </a:pPr>
            <a:r>
              <a:rPr lang="en-US" sz="2200">
                <a:latin typeface="Segoe UI" panose="020B0502040204020203" pitchFamily="34" charset="0"/>
                <a:cs typeface="Segoe UI" panose="020B0502040204020203" pitchFamily="34" charset="0"/>
              </a:rPr>
              <a:t>Briefly describe your </a:t>
            </a:r>
            <a:r>
              <a:rPr lang="en-US" sz="2200" b="1">
                <a:latin typeface="Segoe UI" panose="020B0502040204020203" pitchFamily="34" charset="0"/>
                <a:cs typeface="Segoe UI" panose="020B0502040204020203" pitchFamily="34" charset="0"/>
              </a:rPr>
              <a:t>preliminary data</a:t>
            </a:r>
            <a:r>
              <a:rPr lang="en-US" sz="2200">
                <a:latin typeface="Segoe UI" panose="020B0502040204020203" pitchFamily="34" charset="0"/>
                <a:cs typeface="Segoe UI" panose="020B0502040204020203" pitchFamily="34" charset="0"/>
              </a:rPr>
              <a:t> in support of the hypothesis (may include description of your experimental model)</a:t>
            </a:r>
          </a:p>
          <a:p>
            <a:pPr marL="0" indent="0">
              <a:spcBef>
                <a:spcPts val="0"/>
              </a:spcBef>
              <a:buNone/>
            </a:pPr>
            <a:endParaRPr lang="en-US" sz="2200">
              <a:latin typeface="Segoe UI" panose="020B0502040204020203" pitchFamily="34" charset="0"/>
              <a:cs typeface="Segoe UI" panose="020B0502040204020203" pitchFamily="34" charset="0"/>
            </a:endParaRPr>
          </a:p>
          <a:p>
            <a:pPr>
              <a:spcBef>
                <a:spcPts val="0"/>
              </a:spcBef>
            </a:pPr>
            <a:r>
              <a:rPr lang="en-US" sz="2200">
                <a:latin typeface="Segoe UI" panose="020B0502040204020203" pitchFamily="34" charset="0"/>
                <a:cs typeface="Segoe UI" panose="020B0502040204020203" pitchFamily="34" charset="0"/>
              </a:rPr>
              <a:t>Three </a:t>
            </a:r>
            <a:r>
              <a:rPr lang="en-US" sz="2200" b="1">
                <a:latin typeface="Segoe UI" panose="020B0502040204020203" pitchFamily="34" charset="0"/>
                <a:cs typeface="Segoe UI" panose="020B0502040204020203" pitchFamily="34" charset="0"/>
              </a:rPr>
              <a:t>independent specific aims</a:t>
            </a:r>
            <a:r>
              <a:rPr lang="en-US" sz="2200">
                <a:latin typeface="Segoe UI" panose="020B0502040204020203" pitchFamily="34" charset="0"/>
                <a:cs typeface="Segoe UI" panose="020B0502040204020203" pitchFamily="34" charset="0"/>
              </a:rPr>
              <a:t>, and give a brief synopsis of the experiments</a:t>
            </a:r>
          </a:p>
          <a:p>
            <a:pPr marL="0" indent="0">
              <a:spcBef>
                <a:spcPts val="0"/>
              </a:spcBef>
              <a:buNone/>
            </a:pPr>
            <a:endParaRPr lang="en-US" sz="2200">
              <a:latin typeface="Segoe UI" panose="020B0502040204020203" pitchFamily="34" charset="0"/>
              <a:cs typeface="Segoe UI" panose="020B0502040204020203" pitchFamily="34" charset="0"/>
            </a:endParaRPr>
          </a:p>
          <a:p>
            <a:pPr>
              <a:spcBef>
                <a:spcPts val="0"/>
              </a:spcBef>
            </a:pPr>
            <a:r>
              <a:rPr lang="en-US" sz="2200">
                <a:latin typeface="Segoe UI" panose="020B0502040204020203" pitchFamily="34" charset="0"/>
                <a:cs typeface="Segoe UI" panose="020B0502040204020203" pitchFamily="34" charset="0"/>
              </a:rPr>
              <a:t>How will your work </a:t>
            </a:r>
            <a:r>
              <a:rPr lang="en-US" sz="2200" b="1">
                <a:latin typeface="Segoe UI" panose="020B0502040204020203" pitchFamily="34" charset="0"/>
                <a:cs typeface="Segoe UI" panose="020B0502040204020203" pitchFamily="34" charset="0"/>
              </a:rPr>
              <a:t>advance</a:t>
            </a:r>
            <a:r>
              <a:rPr lang="en-US" sz="2200">
                <a:latin typeface="Segoe UI" panose="020B0502040204020203" pitchFamily="34" charset="0"/>
                <a:cs typeface="Segoe UI" panose="020B0502040204020203" pitchFamily="34" charset="0"/>
              </a:rPr>
              <a:t> the field</a:t>
            </a:r>
          </a:p>
          <a:p>
            <a:pPr>
              <a:spcBef>
                <a:spcPts val="0"/>
              </a:spcBef>
            </a:pPr>
            <a:r>
              <a:rPr lang="en-US" sz="2200">
                <a:latin typeface="Segoe UI" panose="020B0502040204020203" pitchFamily="34" charset="0"/>
                <a:cs typeface="Segoe UI" panose="020B0502040204020203" pitchFamily="34" charset="0"/>
              </a:rPr>
              <a:t>Why your proposal is </a:t>
            </a:r>
            <a:r>
              <a:rPr lang="en-US" sz="2200" b="1">
                <a:latin typeface="Segoe UI" panose="020B0502040204020203" pitchFamily="34" charset="0"/>
                <a:cs typeface="Segoe UI" panose="020B0502040204020203" pitchFamily="34" charset="0"/>
              </a:rPr>
              <a:t>significant</a:t>
            </a:r>
            <a:r>
              <a:rPr lang="en-US" sz="2200">
                <a:latin typeface="Segoe UI" panose="020B0502040204020203" pitchFamily="34" charset="0"/>
                <a:cs typeface="Segoe UI" panose="020B0502040204020203" pitchFamily="34" charset="0"/>
              </a:rPr>
              <a:t> to human health</a:t>
            </a:r>
          </a:p>
          <a:p>
            <a:pPr marL="0" indent="0">
              <a:spcBef>
                <a:spcPts val="0"/>
              </a:spcBef>
              <a:buNone/>
            </a:pPr>
            <a:endParaRPr lang="en-US" sz="2200">
              <a:solidFill>
                <a:schemeClr val="accent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46681108"/>
      </p:ext>
    </p:extLst>
  </p:cSld>
  <p:clrMapOvr>
    <a:masterClrMapping/>
  </p:clrMapOvr>
  <mc:AlternateContent xmlns:mc="http://schemas.openxmlformats.org/markup-compatibility/2006" xmlns:p14="http://schemas.microsoft.com/office/powerpoint/2010/main">
    <mc:Choice Requires="p14">
      <p:transition spd="slow" p14:dur="2000" advTm="108304"/>
    </mc:Choice>
    <mc:Fallback xmlns="">
      <p:transition spd="slow" advTm="10830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DEE6-3355-4802-87CC-EC21C13752D1}"/>
              </a:ext>
            </a:extLst>
          </p:cNvPr>
          <p:cNvSpPr>
            <a:spLocks noGrp="1"/>
          </p:cNvSpPr>
          <p:nvPr>
            <p:ph type="title"/>
          </p:nvPr>
        </p:nvSpPr>
        <p:spPr>
          <a:xfrm>
            <a:off x="1524000" y="12983"/>
            <a:ext cx="9144000" cy="1199801"/>
          </a:xfrm>
        </p:spPr>
        <p:style>
          <a:lnRef idx="1">
            <a:schemeClr val="accent5"/>
          </a:lnRef>
          <a:fillRef idx="3">
            <a:schemeClr val="accent5"/>
          </a:fillRef>
          <a:effectRef idx="2">
            <a:schemeClr val="accent5"/>
          </a:effectRef>
          <a:fontRef idx="minor">
            <a:schemeClr val="lt1"/>
          </a:fontRef>
        </p:style>
        <p:txBody>
          <a:bodyPr>
            <a:noAutofit/>
          </a:bodyPr>
          <a:lstStyle/>
          <a:p>
            <a:pPr algn="ctr"/>
            <a:r>
              <a:rPr lang="en-US" b="1">
                <a:solidFill>
                  <a:schemeClr val="bg1"/>
                </a:solidFill>
                <a:latin typeface="Courier New" panose="02070309020205020404" pitchFamily="49" charset="0"/>
                <a:cs typeface="Courier New" panose="02070309020205020404" pitchFamily="49" charset="0"/>
              </a:rPr>
              <a:t>Example R21</a:t>
            </a:r>
          </a:p>
        </p:txBody>
      </p:sp>
      <p:sp>
        <p:nvSpPr>
          <p:cNvPr id="5" name="TextBox 4">
            <a:extLst>
              <a:ext uri="{FF2B5EF4-FFF2-40B4-BE49-F238E27FC236}">
                <a16:creationId xmlns:a16="http://schemas.microsoft.com/office/drawing/2014/main" id="{7FCB81D6-2AFC-4AB4-81A5-AA44B0973490}"/>
              </a:ext>
            </a:extLst>
          </p:cNvPr>
          <p:cNvSpPr txBox="1"/>
          <p:nvPr/>
        </p:nvSpPr>
        <p:spPr>
          <a:xfrm>
            <a:off x="1984166" y="2336853"/>
            <a:ext cx="8223669" cy="2031325"/>
          </a:xfrm>
          <a:prstGeom prst="rect">
            <a:avLst/>
          </a:prstGeom>
          <a:noFill/>
        </p:spPr>
        <p:txBody>
          <a:bodyPr wrap="square" rtlCol="0">
            <a:spAutoFit/>
          </a:bodyPr>
          <a:lstStyle/>
          <a:p>
            <a:r>
              <a:rPr lang="en-US" u="sng">
                <a:latin typeface="Segoe UI" panose="020B0502040204020203" pitchFamily="34" charset="0"/>
                <a:cs typeface="Segoe UI" panose="020B0502040204020203" pitchFamily="34" charset="0"/>
              </a:rPr>
              <a:t>Title: Integration of sensory streams changes across lifespan to impact cognitive processes.</a:t>
            </a:r>
          </a:p>
          <a:p>
            <a:endParaRPr lang="en-US">
              <a:latin typeface="Segoe UI" panose="020B0502040204020203" pitchFamily="34" charset="0"/>
              <a:cs typeface="Segoe UI" panose="020B0502040204020203" pitchFamily="34" charset="0"/>
            </a:endParaRPr>
          </a:p>
          <a:p>
            <a:r>
              <a:rPr lang="en-US">
                <a:latin typeface="Segoe UI" panose="020B0502040204020203" pitchFamily="34" charset="0"/>
                <a:cs typeface="Segoe UI" panose="020B0502040204020203" pitchFamily="34" charset="0"/>
              </a:rPr>
              <a:t>Aim 1: To characterize changes in visual and auditory function across lifespan.</a:t>
            </a:r>
          </a:p>
          <a:p>
            <a:endParaRPr lang="en-US">
              <a:latin typeface="Segoe UI" panose="020B0502040204020203" pitchFamily="34" charset="0"/>
              <a:cs typeface="Segoe UI" panose="020B0502040204020203" pitchFamily="34" charset="0"/>
            </a:endParaRPr>
          </a:p>
          <a:p>
            <a:r>
              <a:rPr lang="en-US">
                <a:latin typeface="Segoe UI" panose="020B0502040204020203" pitchFamily="34" charset="0"/>
                <a:cs typeface="Segoe UI" panose="020B0502040204020203" pitchFamily="34" charset="0"/>
              </a:rPr>
              <a:t>Aim 2: To relate multisensory function to performance on attention, memory, and executive function tasks.</a:t>
            </a:r>
          </a:p>
        </p:txBody>
      </p:sp>
    </p:spTree>
    <p:extLst>
      <p:ext uri="{BB962C8B-B14F-4D97-AF65-F5344CB8AC3E}">
        <p14:creationId xmlns:p14="http://schemas.microsoft.com/office/powerpoint/2010/main" val="2229918809"/>
      </p:ext>
    </p:extLst>
  </p:cSld>
  <p:clrMapOvr>
    <a:masterClrMapping/>
  </p:clrMapOvr>
  <mc:AlternateContent xmlns:mc="http://schemas.openxmlformats.org/markup-compatibility/2006" xmlns:p14="http://schemas.microsoft.com/office/powerpoint/2010/main">
    <mc:Choice Requires="p14">
      <p:transition spd="slow" p14:dur="2000" advTm="108304"/>
    </mc:Choice>
    <mc:Fallback xmlns="">
      <p:transition spd="slow" advTm="108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DEE6-3355-4802-87CC-EC21C13752D1}"/>
              </a:ext>
            </a:extLst>
          </p:cNvPr>
          <p:cNvSpPr>
            <a:spLocks noGrp="1"/>
          </p:cNvSpPr>
          <p:nvPr>
            <p:ph type="title"/>
          </p:nvPr>
        </p:nvSpPr>
        <p:spPr>
          <a:xfrm>
            <a:off x="1524000" y="12983"/>
            <a:ext cx="9144000" cy="1199801"/>
          </a:xfrm>
        </p:spPr>
        <p:style>
          <a:lnRef idx="1">
            <a:schemeClr val="accent5"/>
          </a:lnRef>
          <a:fillRef idx="3">
            <a:schemeClr val="accent5"/>
          </a:fillRef>
          <a:effectRef idx="2">
            <a:schemeClr val="accent5"/>
          </a:effectRef>
          <a:fontRef idx="minor">
            <a:schemeClr val="lt1"/>
          </a:fontRef>
        </p:style>
        <p:txBody>
          <a:bodyPr>
            <a:noAutofit/>
          </a:bodyPr>
          <a:lstStyle/>
          <a:p>
            <a:pPr algn="ctr"/>
            <a:r>
              <a:rPr lang="en-US" b="1">
                <a:solidFill>
                  <a:schemeClr val="bg1"/>
                </a:solidFill>
                <a:latin typeface="Courier New" panose="02070309020205020404" pitchFamily="49" charset="0"/>
                <a:cs typeface="Courier New" panose="02070309020205020404" pitchFamily="49" charset="0"/>
              </a:rPr>
              <a:t>Example R01</a:t>
            </a:r>
          </a:p>
        </p:txBody>
      </p:sp>
      <p:sp>
        <p:nvSpPr>
          <p:cNvPr id="5" name="TextBox 4">
            <a:extLst>
              <a:ext uri="{FF2B5EF4-FFF2-40B4-BE49-F238E27FC236}">
                <a16:creationId xmlns:a16="http://schemas.microsoft.com/office/drawing/2014/main" id="{7FCB81D6-2AFC-4AB4-81A5-AA44B0973490}"/>
              </a:ext>
            </a:extLst>
          </p:cNvPr>
          <p:cNvSpPr txBox="1"/>
          <p:nvPr/>
        </p:nvSpPr>
        <p:spPr>
          <a:xfrm>
            <a:off x="1984166" y="1833514"/>
            <a:ext cx="8223669" cy="4524315"/>
          </a:xfrm>
          <a:prstGeom prst="rect">
            <a:avLst/>
          </a:prstGeom>
          <a:noFill/>
        </p:spPr>
        <p:txBody>
          <a:bodyPr wrap="square" rtlCol="0">
            <a:spAutoFit/>
          </a:bodyPr>
          <a:lstStyle/>
          <a:p>
            <a:r>
              <a:rPr lang="en-US" u="sng">
                <a:latin typeface="Segoe UI" panose="020B0502040204020203" pitchFamily="34" charset="0"/>
                <a:cs typeface="Segoe UI" panose="020B0502040204020203" pitchFamily="34" charset="0"/>
              </a:rPr>
              <a:t>Title: The unfolded protein response as an innate sensor of influenza infection</a:t>
            </a:r>
          </a:p>
          <a:p>
            <a:endParaRPr lang="en-US" u="sng">
              <a:latin typeface="Segoe UI" panose="020B0502040204020203" pitchFamily="34" charset="0"/>
              <a:cs typeface="Segoe UI" panose="020B0502040204020203" pitchFamily="34" charset="0"/>
            </a:endParaRPr>
          </a:p>
          <a:p>
            <a:r>
              <a:rPr lang="en-US">
                <a:latin typeface="Calibri" panose="020F0502020204030204" pitchFamily="34" charset="0"/>
                <a:ea typeface="Calibri" panose="020F0502020204030204" pitchFamily="34" charset="0"/>
              </a:rPr>
              <a:t>1. Identify UPR sensors and downstream pathways activated by influenza infection</a:t>
            </a:r>
          </a:p>
          <a:p>
            <a:r>
              <a:rPr lang="en-US">
                <a:latin typeface="Calibri" panose="020F0502020204030204" pitchFamily="34" charset="0"/>
                <a:ea typeface="Calibri" panose="020F0502020204030204" pitchFamily="34" charset="0"/>
              </a:rPr>
              <a:t>(IRE1/ATF6/PERK, time-course of activation/inhibition of various components)</a:t>
            </a:r>
          </a:p>
          <a:p>
            <a:r>
              <a:rPr lang="en-US">
                <a:latin typeface="Calibri" panose="020F0502020204030204" pitchFamily="34" charset="0"/>
                <a:ea typeface="Calibri" panose="020F0502020204030204" pitchFamily="34" charset="0"/>
              </a:rPr>
              <a:t> </a:t>
            </a:r>
          </a:p>
          <a:p>
            <a:r>
              <a:rPr lang="en-US">
                <a:latin typeface="Calibri" panose="020F0502020204030204" pitchFamily="34" charset="0"/>
                <a:ea typeface="Calibri" panose="020F0502020204030204" pitchFamily="34" charset="0"/>
              </a:rPr>
              <a:t>2. Identify influenza proteins that trigger the UPR in target cells</a:t>
            </a:r>
          </a:p>
          <a:p>
            <a:r>
              <a:rPr lang="en-US">
                <a:latin typeface="Calibri" panose="020F0502020204030204" pitchFamily="34" charset="0"/>
                <a:ea typeface="Calibri" panose="020F0502020204030204" pitchFamily="34" charset="0"/>
              </a:rPr>
              <a:t>(identify IAV/IBV proteins/combinations of)</a:t>
            </a:r>
          </a:p>
          <a:p>
            <a:endParaRPr lang="en-US">
              <a:latin typeface="Calibri" panose="020F0502020204030204" pitchFamily="34" charset="0"/>
              <a:ea typeface="Calibri" panose="020F0502020204030204" pitchFamily="34" charset="0"/>
            </a:endParaRPr>
          </a:p>
          <a:p>
            <a:r>
              <a:rPr lang="en-US">
                <a:latin typeface="Calibri" panose="020F0502020204030204" pitchFamily="34" charset="0"/>
                <a:ea typeface="Calibri" panose="020F0502020204030204" pitchFamily="34" charset="0"/>
              </a:rPr>
              <a:t>3. Investigate whether UPR activates innate immune pathways </a:t>
            </a:r>
          </a:p>
          <a:p>
            <a:endParaRPr lang="en-US">
              <a:latin typeface="Calibri" panose="020F0502020204030204" pitchFamily="34" charset="0"/>
              <a:ea typeface="Calibri" panose="020F0502020204030204" pitchFamily="34" charset="0"/>
            </a:endParaRPr>
          </a:p>
          <a:p>
            <a:r>
              <a:rPr lang="en-US">
                <a:latin typeface="Calibri" panose="020F0502020204030204" pitchFamily="34" charset="0"/>
                <a:ea typeface="Calibri" panose="020F0502020204030204" pitchFamily="34" charset="0"/>
              </a:rPr>
              <a:t>4. Identify UPR-evasion mechanisms by influenza</a:t>
            </a:r>
          </a:p>
          <a:p>
            <a:r>
              <a:rPr lang="en-US">
                <a:latin typeface="Calibri" panose="020F0502020204030204" pitchFamily="34" charset="0"/>
                <a:ea typeface="Calibri" panose="020F0502020204030204" pitchFamily="34" charset="0"/>
              </a:rPr>
              <a:t>(M2, autophagy, ubiquitination, proteasomal degradation)</a:t>
            </a:r>
          </a:p>
          <a:p>
            <a:endParaRPr lang="en-US">
              <a:latin typeface="Calibri" panose="020F0502020204030204" pitchFamily="34" charset="0"/>
              <a:ea typeface="Calibri" panose="020F0502020204030204" pitchFamily="34" charset="0"/>
            </a:endParaRPr>
          </a:p>
          <a:p>
            <a:r>
              <a:rPr lang="en-US">
                <a:latin typeface="Calibri" panose="020F0502020204030204" pitchFamily="34" charset="0"/>
                <a:ea typeface="Calibri" panose="020F0502020204030204" pitchFamily="34" charset="0"/>
              </a:rPr>
              <a:t>5. Investigate the contribution of the UPR to influenza pathogenicity</a:t>
            </a:r>
          </a:p>
          <a:p>
            <a:r>
              <a:rPr lang="en-US">
                <a:latin typeface="Calibri" panose="020F0502020204030204" pitchFamily="34" charset="0"/>
                <a:ea typeface="Calibri" panose="020F0502020204030204" pitchFamily="34" charset="0"/>
              </a:rPr>
              <a:t>(strain-dependency, map contributing viral proteins, virus production/cell death)</a:t>
            </a:r>
          </a:p>
          <a:p>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06979379"/>
      </p:ext>
    </p:extLst>
  </p:cSld>
  <p:clrMapOvr>
    <a:masterClrMapping/>
  </p:clrMapOvr>
  <mc:AlternateContent xmlns:mc="http://schemas.openxmlformats.org/markup-compatibility/2006" xmlns:p14="http://schemas.microsoft.com/office/powerpoint/2010/main">
    <mc:Choice Requires="p14">
      <p:transition spd="slow" p14:dur="2000" advTm="108304"/>
    </mc:Choice>
    <mc:Fallback xmlns="">
      <p:transition spd="slow" advTm="108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DEE6-3355-4802-87CC-EC21C13752D1}"/>
              </a:ext>
            </a:extLst>
          </p:cNvPr>
          <p:cNvSpPr>
            <a:spLocks noGrp="1"/>
          </p:cNvSpPr>
          <p:nvPr>
            <p:ph type="title"/>
          </p:nvPr>
        </p:nvSpPr>
        <p:spPr>
          <a:xfrm>
            <a:off x="1524000" y="12983"/>
            <a:ext cx="9144000" cy="1199801"/>
          </a:xfrm>
        </p:spPr>
        <p:style>
          <a:lnRef idx="1">
            <a:schemeClr val="accent5"/>
          </a:lnRef>
          <a:fillRef idx="3">
            <a:schemeClr val="accent5"/>
          </a:fillRef>
          <a:effectRef idx="2">
            <a:schemeClr val="accent5"/>
          </a:effectRef>
          <a:fontRef idx="minor">
            <a:schemeClr val="lt1"/>
          </a:fontRef>
        </p:style>
        <p:txBody>
          <a:bodyPr>
            <a:noAutofit/>
          </a:bodyPr>
          <a:lstStyle/>
          <a:p>
            <a:pPr algn="ctr"/>
            <a:r>
              <a:rPr lang="en-US" b="1">
                <a:solidFill>
                  <a:schemeClr val="bg1"/>
                </a:solidFill>
                <a:latin typeface="Courier New" panose="02070309020205020404" pitchFamily="49" charset="0"/>
                <a:cs typeface="Courier New" panose="02070309020205020404" pitchFamily="49" charset="0"/>
              </a:rPr>
              <a:t>Specific aims narratives</a:t>
            </a:r>
          </a:p>
        </p:txBody>
      </p:sp>
      <p:sp>
        <p:nvSpPr>
          <p:cNvPr id="3" name="Content Placeholder 2">
            <a:extLst>
              <a:ext uri="{FF2B5EF4-FFF2-40B4-BE49-F238E27FC236}">
                <a16:creationId xmlns:a16="http://schemas.microsoft.com/office/drawing/2014/main" id="{482FFF4E-8E08-450B-8EF6-9841CADFBC54}"/>
              </a:ext>
            </a:extLst>
          </p:cNvPr>
          <p:cNvSpPr>
            <a:spLocks noGrp="1"/>
          </p:cNvSpPr>
          <p:nvPr>
            <p:ph idx="1"/>
          </p:nvPr>
        </p:nvSpPr>
        <p:spPr>
          <a:xfrm>
            <a:off x="1959197" y="1300696"/>
            <a:ext cx="8317616" cy="5227239"/>
          </a:xfrm>
        </p:spPr>
        <p:txBody>
          <a:bodyPr>
            <a:noAutofit/>
          </a:bodyPr>
          <a:lstStyle/>
          <a:p>
            <a:pPr marL="0" indent="0">
              <a:spcBef>
                <a:spcPts val="0"/>
              </a:spcBef>
              <a:buNone/>
            </a:pPr>
            <a:r>
              <a:rPr lang="en-US" sz="1800" b="1" i="1" dirty="0">
                <a:solidFill>
                  <a:srgbClr val="C00000"/>
                </a:solidFill>
                <a:cs typeface="Segoe UI" panose="020B0502040204020203" pitchFamily="34" charset="0"/>
              </a:rPr>
              <a:t>Specific Aim 1. Establishing Imaging Tools and a Specific Timeline. </a:t>
            </a:r>
            <a:r>
              <a:rPr lang="en-US" sz="1800" dirty="0">
                <a:solidFill>
                  <a:srgbClr val="C00000"/>
                </a:solidFill>
                <a:cs typeface="Segoe UI" panose="020B0502040204020203" pitchFamily="34" charset="0"/>
              </a:rPr>
              <a:t>We will first perform baseline </a:t>
            </a:r>
            <a:r>
              <a:rPr lang="en-US" sz="1800" dirty="0" err="1">
                <a:solidFill>
                  <a:srgbClr val="C00000"/>
                </a:solidFill>
                <a:cs typeface="Segoe UI" panose="020B0502040204020203" pitchFamily="34" charset="0"/>
              </a:rPr>
              <a:t>μPET</a:t>
            </a:r>
            <a:r>
              <a:rPr lang="en-US" sz="1800" dirty="0">
                <a:solidFill>
                  <a:srgbClr val="C00000"/>
                </a:solidFill>
                <a:cs typeface="Segoe UI" panose="020B0502040204020203" pitchFamily="34" charset="0"/>
              </a:rPr>
              <a:t>/CT images in 20 Sprague Dawley Rats (10 for each radiotracer, 20 total) using [</a:t>
            </a:r>
            <a:r>
              <a:rPr lang="en-US" sz="1800" baseline="30000" dirty="0">
                <a:solidFill>
                  <a:srgbClr val="C00000"/>
                </a:solidFill>
                <a:cs typeface="Segoe UI" panose="020B0502040204020203" pitchFamily="34" charset="0"/>
              </a:rPr>
              <a:t>18</a:t>
            </a:r>
            <a:r>
              <a:rPr lang="en-US" sz="1800" dirty="0">
                <a:solidFill>
                  <a:srgbClr val="C00000"/>
                </a:solidFill>
                <a:cs typeface="Segoe UI" panose="020B0502040204020203" pitchFamily="34" charset="0"/>
              </a:rPr>
              <a:t>F]AER-001 (CB2 specific) and [</a:t>
            </a:r>
            <a:r>
              <a:rPr lang="en-US" sz="1800" baseline="30000" dirty="0">
                <a:solidFill>
                  <a:srgbClr val="C00000"/>
                </a:solidFill>
                <a:cs typeface="Segoe UI" panose="020B0502040204020203" pitchFamily="34" charset="0"/>
              </a:rPr>
              <a:t>18</a:t>
            </a:r>
            <a:r>
              <a:rPr lang="en-US" sz="1800" dirty="0">
                <a:solidFill>
                  <a:srgbClr val="C00000"/>
                </a:solidFill>
                <a:cs typeface="Segoe UI" panose="020B0502040204020203" pitchFamily="34" charset="0"/>
              </a:rPr>
              <a:t>F]RPS-534 (CXCR4 specific) imaging agents. Each animal will serve as its own control. After inducing an MI in the rats (a reperfusion model clamping the left LAD artery for 45 minutes) we will daily </a:t>
            </a:r>
            <a:r>
              <a:rPr lang="en-US" sz="1800" dirty="0" err="1">
                <a:solidFill>
                  <a:srgbClr val="C00000"/>
                </a:solidFill>
                <a:cs typeface="Segoe UI" panose="020B0502040204020203" pitchFamily="34" charset="0"/>
              </a:rPr>
              <a:t>μPET</a:t>
            </a:r>
            <a:r>
              <a:rPr lang="en-US" sz="1800" dirty="0">
                <a:solidFill>
                  <a:srgbClr val="C00000"/>
                </a:solidFill>
                <a:cs typeface="Segoe UI" panose="020B0502040204020203" pitchFamily="34" charset="0"/>
              </a:rPr>
              <a:t>/CT images for a week. Three images per week will be performed for an extra 2 weeks. At 3 weeks post-MI and under isoflurane anesthesia the chest will be reopened, and Evan's Blue will be injected into the heart. Then, 1 ml of saturated potassium chloride solution will be injected. The heart will be excised and sectioned. Sections will be stained with 2% triphenyl tetrazolium chloride (TTC). Pictures of the slides will be used to create a 3D stack, and compared to the µPET/CT imaging findings. No clinical intervention will be performed in this aim, and the induced infarctions will be allowed to undergo natural ventricular remodeling. We will establish a timeline for each tracer and determine the time of maximum uptake and the optimal imaging time post-MI.</a:t>
            </a:r>
          </a:p>
          <a:p>
            <a:pPr marL="0" indent="0">
              <a:spcBef>
                <a:spcPts val="0"/>
              </a:spcBef>
              <a:buNone/>
            </a:pPr>
            <a:endParaRPr lang="en-US" sz="1800" dirty="0">
              <a:cs typeface="Segoe UI" panose="020B0502040204020203" pitchFamily="34" charset="0"/>
            </a:endParaRPr>
          </a:p>
          <a:p>
            <a:pPr marL="0" indent="0">
              <a:spcBef>
                <a:spcPts val="0"/>
              </a:spcBef>
              <a:buNone/>
            </a:pPr>
            <a:r>
              <a:rPr lang="en-US" sz="1800" b="1" i="1" dirty="0">
                <a:solidFill>
                  <a:srgbClr val="006600"/>
                </a:solidFill>
                <a:cs typeface="Segoe UI" panose="020B0502040204020203" pitchFamily="34" charset="0"/>
              </a:rPr>
              <a:t>Specific Aim 1. Establish an imaging protocol of the heart using inflammation markers</a:t>
            </a:r>
            <a:r>
              <a:rPr lang="en-US" sz="1800" b="1" dirty="0">
                <a:solidFill>
                  <a:srgbClr val="006600"/>
                </a:solidFill>
                <a:cs typeface="Segoe UI" panose="020B0502040204020203" pitchFamily="34" charset="0"/>
              </a:rPr>
              <a:t>.</a:t>
            </a:r>
            <a:r>
              <a:rPr lang="en-US" sz="1800" dirty="0">
                <a:solidFill>
                  <a:srgbClr val="006600"/>
                </a:solidFill>
                <a:cs typeface="Segoe UI" panose="020B0502040204020203" pitchFamily="34" charset="0"/>
              </a:rPr>
              <a:t> PET/CT images using CB2- and CXCR4-specific agents will be acquired at baseline, following myocardial infarction in rats. No clinical intervention will be performed, allowing for natural ventricular remodeling. Rat hearts will be analyzed by histochemistry. This will allow us to determine the time of maximum uptake and optimal imaging for each inflammation marker.</a:t>
            </a:r>
          </a:p>
          <a:p>
            <a:pPr marL="0" indent="0">
              <a:spcBef>
                <a:spcPts val="0"/>
              </a:spcBef>
              <a:buNone/>
            </a:pPr>
            <a:endParaRPr lang="en-US" sz="1800" dirty="0">
              <a:cs typeface="Segoe UI" panose="020B0502040204020203" pitchFamily="34" charset="0"/>
            </a:endParaRPr>
          </a:p>
          <a:p>
            <a:pPr marL="0" indent="0">
              <a:spcBef>
                <a:spcPts val="0"/>
              </a:spcBef>
              <a:buNone/>
            </a:pPr>
            <a:endParaRPr lang="en-US" sz="1400" dirty="0">
              <a:solidFill>
                <a:schemeClr val="accent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09181789"/>
      </p:ext>
    </p:extLst>
  </p:cSld>
  <p:clrMapOvr>
    <a:masterClrMapping/>
  </p:clrMapOvr>
  <mc:AlternateContent xmlns:mc="http://schemas.openxmlformats.org/markup-compatibility/2006" xmlns:p14="http://schemas.microsoft.com/office/powerpoint/2010/main">
    <mc:Choice Requires="p14">
      <p:transition spd="slow" p14:dur="2000" advTm="108304"/>
    </mc:Choice>
    <mc:Fallback xmlns="">
      <p:transition spd="slow" advTm="108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8338-E011-8BC7-8956-0AA3034D1B43}"/>
              </a:ext>
            </a:extLst>
          </p:cNvPr>
          <p:cNvSpPr>
            <a:spLocks noGrp="1"/>
          </p:cNvSpPr>
          <p:nvPr>
            <p:ph type="title"/>
          </p:nvPr>
        </p:nvSpPr>
        <p:spPr/>
        <p:txBody>
          <a:bodyPr/>
          <a:lstStyle/>
          <a:p>
            <a:r>
              <a:rPr lang="en-US" dirty="0"/>
              <a:t>Intro to topic – importance of topic</a:t>
            </a:r>
          </a:p>
        </p:txBody>
      </p:sp>
      <p:sp>
        <p:nvSpPr>
          <p:cNvPr id="3" name="Content Placeholder 2">
            <a:extLst>
              <a:ext uri="{FF2B5EF4-FFF2-40B4-BE49-F238E27FC236}">
                <a16:creationId xmlns:a16="http://schemas.microsoft.com/office/drawing/2014/main" id="{3CC1F21B-2B82-132B-3949-3A9D7DF20A67}"/>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Times New Roman" panose="02020603050405020304" pitchFamily="18" charset="0"/>
              </a:rPr>
              <a:t>Colorectal cancer (CRC) incidence and mortality are rapidly rising in sub-Saharan Africa (SSA). CRC is now the 4</a:t>
            </a:r>
            <a:r>
              <a:rPr lang="en-US" sz="1800" baseline="30000" dirty="0">
                <a:effectLst/>
                <a:latin typeface="Arial" panose="020B0604020202020204" pitchFamily="34" charset="0"/>
                <a:ea typeface="Calibri" panose="020F0502020204030204" pitchFamily="34" charset="0"/>
                <a:cs typeface="Times New Roman" panose="02020603050405020304" pitchFamily="18" charset="0"/>
              </a:rPr>
              <a:t>th</a:t>
            </a:r>
            <a:r>
              <a:rPr lang="en-US" sz="1800" dirty="0">
                <a:effectLst/>
                <a:latin typeface="Arial" panose="020B0604020202020204" pitchFamily="34" charset="0"/>
                <a:ea typeface="Calibri" panose="020F0502020204030204" pitchFamily="34" charset="0"/>
                <a:cs typeface="Times New Roman" panose="02020603050405020304" pitchFamily="18" charset="0"/>
              </a:rPr>
              <a:t> most common cancer and the 5</a:t>
            </a:r>
            <a:r>
              <a:rPr lang="en-US" sz="1800" baseline="30000" dirty="0">
                <a:effectLst/>
                <a:latin typeface="Arial" panose="020B0604020202020204" pitchFamily="34" charset="0"/>
                <a:ea typeface="Calibri" panose="020F0502020204030204" pitchFamily="34" charset="0"/>
                <a:cs typeface="Times New Roman" panose="02020603050405020304" pitchFamily="18" charset="0"/>
              </a:rPr>
              <a:t>th</a:t>
            </a:r>
            <a:r>
              <a:rPr lang="en-US" sz="1800" dirty="0">
                <a:effectLst/>
                <a:latin typeface="Arial" panose="020B0604020202020204" pitchFamily="34" charset="0"/>
                <a:ea typeface="Calibri" panose="020F0502020204030204" pitchFamily="34" charset="0"/>
                <a:cs typeface="Times New Roman" panose="02020603050405020304" pitchFamily="18" charset="0"/>
              </a:rPr>
              <a:t> leading cause of cancer-related death in the World Health Organization Africa region. This rising burden is mirrored in Nigeria, the most populous country in Africa, where patients have far poorer stage-for-stage survival compared to US patients. More than half (53%) of Nigerian patients die within one year of diagnosis (vs. 17% in the US), and Nigerian patients are often diagnosed late, precluding effective treatment. The causes of these trends and disparities are unknown, and CRC risk factors and genomics remain understudied in African and African-descent populations.</a:t>
            </a:r>
            <a:r>
              <a:rPr lang="en-US" sz="1800" i="1"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Large NCI-supported CRC consortia (e.g., GECCO, CORECT, CCFR) primarily include persons of European ancestry. Of 633 CRC tumors profiled by The Cancer Genome Atlas (TCGA), only 65 are from Black patients. Further, data from high-income countries may be inapplicable in SSA, given large differences in exposures and available resources. Thus, </a:t>
            </a:r>
            <a:r>
              <a:rPr lang="en-US" sz="1800" i="1" dirty="0">
                <a:effectLst/>
                <a:latin typeface="Arial" panose="020B0604020202020204" pitchFamily="34" charset="0"/>
                <a:ea typeface="Calibri" panose="020F0502020204030204" pitchFamily="34" charset="0"/>
                <a:cs typeface="Times New Roman" panose="02020603050405020304" pitchFamily="18" charset="0"/>
              </a:rPr>
              <a:t>whereas CRC etiology is well-characterized in European-descent populations,</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i="1" dirty="0">
                <a:effectLst/>
                <a:latin typeface="Arial" panose="020B0604020202020204" pitchFamily="34" charset="0"/>
                <a:ea typeface="Calibri" panose="020F0502020204030204" pitchFamily="34" charset="0"/>
                <a:cs typeface="Times New Roman" panose="02020603050405020304" pitchFamily="18" charset="0"/>
              </a:rPr>
              <a:t>there is a severe gap in knowledge in African populations</a:t>
            </a:r>
            <a:r>
              <a:rPr lang="en-US" sz="1800" dirty="0">
                <a:effectLst/>
                <a:latin typeface="Arial" panose="020B0604020202020204" pitchFamily="34" charset="0"/>
                <a:ea typeface="Calibri" panose="020F0502020204030204" pitchFamily="34" charset="0"/>
                <a:cs typeface="Times New Roman" panose="02020603050405020304" pitchFamily="18" charset="0"/>
              </a:rPr>
              <a:t> that hinders our ability to address the growing burden and poor outcomes associated with CRC in this population. </a:t>
            </a:r>
          </a:p>
          <a:p>
            <a:endParaRPr lang="en-US" sz="1800" dirty="0">
              <a:latin typeface="Arial" panose="020B060402020202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cs typeface="Times New Roman" panose="02020603050405020304" pitchFamily="18" charset="0"/>
              </a:rPr>
              <a:t>Message – there is a big gap and this project will fill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8817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E902-0034-B92F-4405-E3E3FA9C4631}"/>
              </a:ext>
            </a:extLst>
          </p:cNvPr>
          <p:cNvSpPr>
            <a:spLocks noGrp="1"/>
          </p:cNvSpPr>
          <p:nvPr>
            <p:ph type="title"/>
          </p:nvPr>
        </p:nvSpPr>
        <p:spPr/>
        <p:txBody>
          <a:bodyPr/>
          <a:lstStyle/>
          <a:p>
            <a:r>
              <a:rPr lang="en-US" dirty="0"/>
              <a:t>Our team uniquely situated to perform this; our prelim data suggests topic important</a:t>
            </a:r>
          </a:p>
        </p:txBody>
      </p:sp>
      <p:sp>
        <p:nvSpPr>
          <p:cNvPr id="3" name="Content Placeholder 2">
            <a:extLst>
              <a:ext uri="{FF2B5EF4-FFF2-40B4-BE49-F238E27FC236}">
                <a16:creationId xmlns:a16="http://schemas.microsoft.com/office/drawing/2014/main" id="{7617B871-1537-2B55-07A6-A6E23E09616F}"/>
              </a:ext>
            </a:extLst>
          </p:cNvPr>
          <p:cNvSpPr>
            <a:spLocks noGrp="1"/>
          </p:cNvSpPr>
          <p:nvPr>
            <p:ph idx="1"/>
          </p:nvPr>
        </p:nvSpPr>
        <p:spPr/>
        <p:txBody>
          <a:bodyPr>
            <a:normAutofit lnSpcReduction="10000"/>
          </a:bodyPr>
          <a:lstStyle/>
          <a:p>
            <a:r>
              <a:rPr lang="en-US" sz="1800" dirty="0">
                <a:effectLst/>
                <a:latin typeface="Arial" panose="020B0604020202020204" pitchFamily="34" charset="0"/>
                <a:ea typeface="Calibri" panose="020F0502020204030204" pitchFamily="34" charset="0"/>
                <a:cs typeface="Times New Roman" panose="02020603050405020304" pitchFamily="18" charset="0"/>
              </a:rPr>
              <a:t>Our team founded the African Research Group for Oncology (ARGO) and has established infrastructure and local scientific partnerships for novel cancer studies in Nigeria. We have an existing clinical database and a biobank of tumor and matched normal blood specimens from over 490 prospectively enrolled Nigerian CRC patients.</a:t>
            </a:r>
            <a:r>
              <a:rPr lang="en-US" sz="1800" i="1" dirty="0">
                <a:effectLst/>
                <a:latin typeface="Arial" panose="020B0604020202020204" pitchFamily="34" charset="0"/>
                <a:ea typeface="Calibri" panose="020F0502020204030204" pitchFamily="34" charset="0"/>
                <a:cs typeface="Times New Roman" panose="02020603050405020304" pitchFamily="18" charset="0"/>
              </a:rPr>
              <a:t> Data comparing Nigerian vs. US populations highlight important differences and suggest CRC in Nigerian patients is etiologically distinct from CRC in European-descent populations</a:t>
            </a:r>
            <a:r>
              <a:rPr lang="en-US" sz="1800" dirty="0">
                <a:effectLst/>
                <a:latin typeface="Arial" panose="020B0604020202020204" pitchFamily="34" charset="0"/>
                <a:ea typeface="Calibri" panose="020F0502020204030204" pitchFamily="34" charset="0"/>
                <a:cs typeface="Times New Roman" panose="02020603050405020304" pitchFamily="18" charset="0"/>
              </a:rPr>
              <a:t>. Overweight/obesity, the most common risk factor for CRC in Western populations, is far less prevalent in Nigeria (25%) than in the US (72%). Similarly, exposure to other established risk factors, such as smoking and alcohol use, is half as frequent in Nigeria than in the US. These findings suggest other endemic factors in Nigeria, such as infectious agents, environmental exposures, and diet, may drive CRC risk in this region. Furthermore, our pilot sequencing data from 65 Nigerian tumors show compelling differences in clinically significant mutations/signatures vs. US patients. For instance, Nigerian tumors had ~2-fold fewer somatic </a:t>
            </a:r>
            <a:r>
              <a:rPr lang="en-US" sz="1800" i="1" dirty="0">
                <a:effectLst/>
                <a:latin typeface="Arial" panose="020B0604020202020204" pitchFamily="34" charset="0"/>
                <a:ea typeface="Calibri" panose="020F0502020204030204" pitchFamily="34" charset="0"/>
                <a:cs typeface="Times New Roman" panose="02020603050405020304" pitchFamily="18" charset="0"/>
              </a:rPr>
              <a:t>APC</a:t>
            </a:r>
            <a:r>
              <a:rPr lang="en-US" sz="1800" dirty="0">
                <a:effectLst/>
                <a:latin typeface="Arial" panose="020B0604020202020204" pitchFamily="34" charset="0"/>
                <a:ea typeface="Calibri" panose="020F0502020204030204" pitchFamily="34" charset="0"/>
                <a:cs typeface="Times New Roman" panose="02020603050405020304" pitchFamily="18" charset="0"/>
              </a:rPr>
              <a:t> mutations and more </a:t>
            </a:r>
            <a:r>
              <a:rPr lang="en-US" sz="1800" i="1" dirty="0">
                <a:effectLst/>
                <a:latin typeface="Arial" panose="020B0604020202020204" pitchFamily="34" charset="0"/>
                <a:ea typeface="Calibri" panose="020F0502020204030204" pitchFamily="34" charset="0"/>
                <a:cs typeface="Times New Roman" panose="02020603050405020304" pitchFamily="18" charset="0"/>
              </a:rPr>
              <a:t>KRAS</a:t>
            </a:r>
            <a:r>
              <a:rPr lang="en-US" sz="1800" dirty="0">
                <a:effectLst/>
                <a:latin typeface="Arial" panose="020B0604020202020204" pitchFamily="34" charset="0"/>
                <a:ea typeface="Calibri" panose="020F0502020204030204" pitchFamily="34" charset="0"/>
                <a:cs typeface="Times New Roman" panose="02020603050405020304" pitchFamily="18" charset="0"/>
              </a:rPr>
              <a:t> mutations compared with US tumors from Memorial Sloan Kettering Cancer Center (MSK), TCGA, and Case Medical Center. Nigerian tumors also had ~3-fold higher prevalence of high microsatellite instability (MSI-H). Within MSI-H tumors, Nigerians had 4-fold lower frequency of somatic </a:t>
            </a:r>
            <a:r>
              <a:rPr lang="en-US" sz="1800" i="1" dirty="0">
                <a:effectLst/>
                <a:latin typeface="Arial" panose="020B0604020202020204" pitchFamily="34" charset="0"/>
                <a:ea typeface="Calibri" panose="020F0502020204030204" pitchFamily="34" charset="0"/>
                <a:cs typeface="Times New Roman" panose="02020603050405020304" pitchFamily="18" charset="0"/>
              </a:rPr>
              <a:t>BRAF</a:t>
            </a:r>
            <a:r>
              <a:rPr lang="en-US" sz="1800" dirty="0">
                <a:effectLst/>
                <a:latin typeface="Arial" panose="020B0604020202020204" pitchFamily="34" charset="0"/>
                <a:ea typeface="Calibri" panose="020F0502020204030204" pitchFamily="34" charset="0"/>
                <a:cs typeface="Times New Roman" panose="02020603050405020304" pitchFamily="18" charset="0"/>
              </a:rPr>
              <a:t> mutations, a pattern suggesting germline origin for MSI. Supporting this, we found ~3-fold higher prevalence of hereditary Lynch syndrome in Nigerian patients.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51949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33AD-9BB2-52ED-94A3-D9D25E2EE026}"/>
              </a:ext>
            </a:extLst>
          </p:cNvPr>
          <p:cNvSpPr>
            <a:spLocks noGrp="1"/>
          </p:cNvSpPr>
          <p:nvPr>
            <p:ph type="title"/>
          </p:nvPr>
        </p:nvSpPr>
        <p:spPr/>
        <p:txBody>
          <a:bodyPr/>
          <a:lstStyle/>
          <a:p>
            <a:r>
              <a:rPr lang="en-US" dirty="0"/>
              <a:t>Define our hypothesis</a:t>
            </a:r>
          </a:p>
        </p:txBody>
      </p:sp>
      <p:sp>
        <p:nvSpPr>
          <p:cNvPr id="3" name="Content Placeholder 2">
            <a:extLst>
              <a:ext uri="{FF2B5EF4-FFF2-40B4-BE49-F238E27FC236}">
                <a16:creationId xmlns:a16="http://schemas.microsoft.com/office/drawing/2014/main" id="{EB689A51-3F2D-9BFF-8727-EA88A27A94DA}"/>
              </a:ext>
            </a:extLst>
          </p:cNvPr>
          <p:cNvSpPr>
            <a:spLocks noGrp="1"/>
          </p:cNvSpPr>
          <p:nvPr>
            <p:ph idx="1"/>
          </p:nvPr>
        </p:nvSpPr>
        <p:spPr/>
        <p:txBody>
          <a:bodyPr/>
          <a:lstStyle/>
          <a:p>
            <a:pPr>
              <a:lnSpc>
                <a:spcPct val="150000"/>
              </a:lnSpc>
            </a:pPr>
            <a:r>
              <a:rPr lang="en-US" sz="1800" i="1" dirty="0">
                <a:effectLst/>
                <a:latin typeface="Arial" panose="020B0604020202020204" pitchFamily="34" charset="0"/>
                <a:ea typeface="Calibri" panose="020F0502020204030204" pitchFamily="34" charset="0"/>
                <a:cs typeface="Times New Roman" panose="02020603050405020304" pitchFamily="18" charset="0"/>
              </a:rPr>
              <a:t>We, therefore, hypothesize endemic risk factors beyond established predictors in high-income countries and distinct genomic features underlie CRC in Nigeria. </a:t>
            </a:r>
            <a:r>
              <a:rPr lang="en-US" sz="1800" dirty="0">
                <a:effectLst/>
                <a:latin typeface="Arial" panose="020B0604020202020204" pitchFamily="34" charset="0"/>
                <a:ea typeface="Calibri" panose="020F0502020204030204" pitchFamily="34" charset="0"/>
                <a:cs typeface="Times New Roman" panose="02020603050405020304" pitchFamily="18" charset="0"/>
              </a:rPr>
              <a:t>Furthermore, we predict that identifying distinct exposure profiles and unique molecular features in Nigeria will provide new insights into CRC etiology of broad relevance. To test this</a:t>
            </a:r>
            <a:r>
              <a:rPr lang="en-US" sz="1800" i="1" dirty="0">
                <a:effectLst/>
                <a:latin typeface="Arial" panose="020B0604020202020204" pitchFamily="34" charset="0"/>
                <a:ea typeface="Calibri" panose="020F0502020204030204" pitchFamily="34" charset="0"/>
                <a:cs typeface="Times New Roman" panose="02020603050405020304" pitchFamily="18" charset="0"/>
              </a:rPr>
              <a:t>, </a:t>
            </a:r>
            <a:r>
              <a:rPr lang="en-US" sz="1800" u="sng" dirty="0">
                <a:effectLst/>
                <a:latin typeface="Arial" panose="020B0604020202020204" pitchFamily="34" charset="0"/>
                <a:ea typeface="Calibri" panose="020F0502020204030204" pitchFamily="34" charset="0"/>
                <a:cs typeface="Times New Roman" panose="02020603050405020304" pitchFamily="18" charset="0"/>
              </a:rPr>
              <a:t>we will conduct the first multi-center study of CRC risk factors and genomics in SSA</a:t>
            </a:r>
            <a:r>
              <a:rPr lang="en-US" sz="1800" dirty="0">
                <a:effectLst/>
                <a:latin typeface="Arial" panose="020B0604020202020204" pitchFamily="34" charset="0"/>
                <a:ea typeface="Calibri" panose="020F0502020204030204" pitchFamily="34" charset="0"/>
                <a:cs typeface="Times New Roman" panose="02020603050405020304" pitchFamily="18" charset="0"/>
              </a:rPr>
              <a:t>. We will leverage existing ARGO infrastructure to conduct a cost-efficient, opportunistic study that achieves the following Aims: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0572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578FB-1879-6E56-5414-6F0423642027}"/>
              </a:ext>
            </a:extLst>
          </p:cNvPr>
          <p:cNvSpPr>
            <a:spLocks noGrp="1"/>
          </p:cNvSpPr>
          <p:nvPr>
            <p:ph type="title"/>
          </p:nvPr>
        </p:nvSpPr>
        <p:spPr/>
        <p:txBody>
          <a:bodyPr/>
          <a:lstStyle/>
          <a:p>
            <a:r>
              <a:rPr lang="en-US" sz="4400" b="1" dirty="0">
                <a:effectLst/>
                <a:latin typeface="Arial" panose="020B0604020202020204" pitchFamily="34" charset="0"/>
                <a:ea typeface="Calibri" panose="020F0502020204030204" pitchFamily="34" charset="0"/>
                <a:cs typeface="Times New Roman" panose="02020603050405020304" pitchFamily="18" charset="0"/>
              </a:rPr>
              <a:t>Aim 1: Identify risk factors for CRC in Nigeria</a:t>
            </a:r>
            <a:endParaRPr lang="en-US" dirty="0"/>
          </a:p>
        </p:txBody>
      </p:sp>
      <p:sp>
        <p:nvSpPr>
          <p:cNvPr id="3" name="Content Placeholder 2">
            <a:extLst>
              <a:ext uri="{FF2B5EF4-FFF2-40B4-BE49-F238E27FC236}">
                <a16:creationId xmlns:a16="http://schemas.microsoft.com/office/drawing/2014/main" id="{2FA80128-2E7B-5084-1458-E52638433355}"/>
              </a:ext>
            </a:extLst>
          </p:cNvPr>
          <p:cNvSpPr>
            <a:spLocks noGrp="1"/>
          </p:cNvSpPr>
          <p:nvPr>
            <p:ph idx="1"/>
          </p:nvPr>
        </p:nvSpPr>
        <p:spPr/>
        <p:txBody>
          <a:bodyPr/>
          <a:lstStyle/>
          <a:p>
            <a:pPr marL="0" marR="0" algn="just">
              <a:lnSpc>
                <a:spcPct val="150000"/>
              </a:lnSpc>
              <a:spcBef>
                <a:spcPts val="0"/>
              </a:spcBef>
              <a:spcAft>
                <a:spcPts val="3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We will conduct a population-based study of CRC in Nigeria by recruiting 600 CRC cases matched to 1,200 cancer-free population-based controls. Participants will complete an existing questionnaire developed by our group for use in Nigeria to assess demographic, anthropometric, reproductive, lifestyle, dietary, and medical history. </a:t>
            </a:r>
          </a:p>
          <a:p>
            <a:pPr marL="0" marR="0" algn="just">
              <a:lnSpc>
                <a:spcPct val="150000"/>
              </a:lnSpc>
              <a:spcBef>
                <a:spcPts val="0"/>
              </a:spcBef>
              <a:spcAft>
                <a:spcPts val="3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3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Impact: </a:t>
            </a:r>
            <a:r>
              <a:rPr lang="en-US" sz="1800" dirty="0">
                <a:effectLst/>
                <a:latin typeface="Arial" panose="020B0604020202020204" pitchFamily="34" charset="0"/>
                <a:ea typeface="Calibri" panose="020F0502020204030204" pitchFamily="34" charset="0"/>
                <a:cs typeface="Times New Roman" panose="02020603050405020304" pitchFamily="18" charset="0"/>
              </a:rPr>
              <a:t>Knowledge of CRC risk factors can be used to identify high-risk subgroups that can be targeted for cost-effective—and potentially life-saving—screening and/or early detection in this limited-resource setting. This can also help guide wider, evidence-based interventions and/or health promotion and education. Importantly, these data will provide a vital framework for a future prospective cohort study in this region.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48628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C23C-6275-42B9-E2F5-37EE1E7C38D3}"/>
              </a:ext>
            </a:extLst>
          </p:cNvPr>
          <p:cNvSpPr>
            <a:spLocks noGrp="1"/>
          </p:cNvSpPr>
          <p:nvPr>
            <p:ph type="title"/>
          </p:nvPr>
        </p:nvSpPr>
        <p:spPr/>
        <p:txBody>
          <a:bodyPr/>
          <a:lstStyle/>
          <a:p>
            <a:r>
              <a:rPr lang="en-US" sz="4400" b="1" dirty="0">
                <a:effectLst/>
                <a:latin typeface="Arial" panose="020B0604020202020204" pitchFamily="34" charset="0"/>
                <a:ea typeface="Calibri" panose="020F0502020204030204" pitchFamily="34" charset="0"/>
                <a:cs typeface="Times New Roman" panose="02020603050405020304" pitchFamily="18" charset="0"/>
              </a:rPr>
              <a:t>Aim 2: Characterize molecular features of CRC tumors in Nigeria</a:t>
            </a:r>
            <a:endParaRPr lang="en-US" dirty="0"/>
          </a:p>
        </p:txBody>
      </p:sp>
      <p:sp>
        <p:nvSpPr>
          <p:cNvPr id="3" name="Content Placeholder 2">
            <a:extLst>
              <a:ext uri="{FF2B5EF4-FFF2-40B4-BE49-F238E27FC236}">
                <a16:creationId xmlns:a16="http://schemas.microsoft.com/office/drawing/2014/main" id="{9FC5DFC8-7A61-4406-B958-78545AC03F6F}"/>
              </a:ext>
            </a:extLst>
          </p:cNvPr>
          <p:cNvSpPr>
            <a:spLocks noGrp="1"/>
          </p:cNvSpPr>
          <p:nvPr>
            <p:ph idx="1"/>
          </p:nvPr>
        </p:nvSpPr>
        <p:spPr/>
        <p:txBody>
          <a:bodyPr>
            <a:normAutofit/>
          </a:bodyPr>
          <a:lstStyle/>
          <a:p>
            <a:pPr marL="0" marR="0" algn="just">
              <a:lnSpc>
                <a:spcPct val="150000"/>
              </a:lnSpc>
              <a:spcBef>
                <a:spcPts val="0"/>
              </a:spcBef>
              <a:spcAft>
                <a:spcPts val="3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We will perform targeted deep sequencing of 468 established cancer genes in matched tumor and blood samples from a subset of 360 CRC cases enrolled in Aim 1. After combining with existing data from 65 patients (N=425), we will map the set of cancer genes altered by somatic or germline alterations. We will identify specific alterations or signatures (e.g., MSI) enriched/depleted in Nigerian CRCs by comparing to large existing US datasets (MSK, TCGA, and Case Medical 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3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Impact</a:t>
            </a:r>
            <a:r>
              <a:rPr lang="en-US" sz="1800" dirty="0">
                <a:effectLst/>
                <a:latin typeface="Arial" panose="020B0604020202020204" pitchFamily="34" charset="0"/>
                <a:ea typeface="Calibri" panose="020F0502020204030204" pitchFamily="34" charset="0"/>
                <a:cs typeface="Times New Roman" panose="02020603050405020304" pitchFamily="18" charset="0"/>
              </a:rPr>
              <a:t>: Alterations/signatures based on established cancer genes are increasingly used to help predict prognosis and inform treatment decisions for CRC patients (e.g., </a:t>
            </a:r>
            <a:r>
              <a:rPr lang="en-US" sz="1800" i="1" dirty="0">
                <a:effectLst/>
                <a:latin typeface="Arial" panose="020B0604020202020204" pitchFamily="34" charset="0"/>
                <a:ea typeface="Calibri" panose="020F0502020204030204" pitchFamily="34" charset="0"/>
                <a:cs typeface="Times New Roman" panose="02020603050405020304" pitchFamily="18" charset="0"/>
              </a:rPr>
              <a:t>APC</a:t>
            </a:r>
            <a:r>
              <a:rPr lang="en-US" sz="1800" dirty="0">
                <a:effectLst/>
                <a:latin typeface="Arial" panose="020B0604020202020204" pitchFamily="34" charset="0"/>
                <a:ea typeface="Calibri" panose="020F0502020204030204" pitchFamily="34" charset="0"/>
                <a:cs typeface="Times New Roman" panose="02020603050405020304" pitchFamily="18" charset="0"/>
              </a:rPr>
              <a:t> and </a:t>
            </a:r>
            <a:r>
              <a:rPr lang="en-US" sz="1800" i="1" dirty="0">
                <a:effectLst/>
                <a:latin typeface="Arial" panose="020B0604020202020204" pitchFamily="34" charset="0"/>
                <a:ea typeface="Calibri" panose="020F0502020204030204" pitchFamily="34" charset="0"/>
                <a:cs typeface="Times New Roman" panose="02020603050405020304" pitchFamily="18" charset="0"/>
              </a:rPr>
              <a:t>KRAS</a:t>
            </a:r>
            <a:r>
              <a:rPr lang="en-US" sz="1800" dirty="0">
                <a:effectLst/>
                <a:latin typeface="Arial" panose="020B0604020202020204" pitchFamily="34" charset="0"/>
                <a:ea typeface="Calibri" panose="020F0502020204030204" pitchFamily="34" charset="0"/>
                <a:cs typeface="Times New Roman" panose="02020603050405020304" pitchFamily="18" charset="0"/>
              </a:rPr>
              <a:t> mutations; MSI status). Our insights can help improve treatment by identifying clinically actionable genomic alterations enriched in Nigerian patients. In addition, we will generate new hypotheses to inform the relevance of CRC biology in West Africa to US populations, which can be tested in large US studies.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1296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19707-DBE0-A041-89FE-23D8D0291894}"/>
              </a:ext>
            </a:extLst>
          </p:cNvPr>
          <p:cNvSpPr>
            <a:spLocks noGrp="1"/>
          </p:cNvSpPr>
          <p:nvPr>
            <p:ph type="title"/>
          </p:nvPr>
        </p:nvSpPr>
        <p:spPr/>
        <p:txBody>
          <a:bodyPr/>
          <a:lstStyle/>
          <a:p>
            <a:r>
              <a:rPr lang="en-US" dirty="0"/>
              <a:t>Conclude with overview of importance for Nigeria and beyond</a:t>
            </a:r>
          </a:p>
        </p:txBody>
      </p:sp>
      <p:sp>
        <p:nvSpPr>
          <p:cNvPr id="3" name="Content Placeholder 2">
            <a:extLst>
              <a:ext uri="{FF2B5EF4-FFF2-40B4-BE49-F238E27FC236}">
                <a16:creationId xmlns:a16="http://schemas.microsoft.com/office/drawing/2014/main" id="{384C6F8A-5A04-38C2-4B83-2C22831C2472}"/>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Times New Roman" panose="02020603050405020304" pitchFamily="18" charset="0"/>
              </a:rPr>
              <a:t>The Nigeria Ministry of Health’s “National Cancer Control Plan 2018-2022” outlines primary objectives for combatting the rising cancer burden in the region. The plan demands improved cancer prevention, detection, and treatment, but also recognizes a lack of data and research capacity as key challenges. Our Aims will fill crucial gaps in the pre-diagnosis (Aim 1) and post-diagnosis (Aim 2) settings to inform these pillars of cancer control in West Africa. We will also provide proof of principle and build invaluable research capacity to facilitate multi-center and population-based studies of cancer in this crucially understudied region. Further, the etiological insights gained in our study may have relevance to understudied US populations with poor CRC outcomes, such as African Americans, who have on average 70-80% West African ancestry.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10690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DEE95-D8E6-EB96-C8E7-D7F1E87C98A0}"/>
              </a:ext>
            </a:extLst>
          </p:cNvPr>
          <p:cNvSpPr>
            <a:spLocks noGrp="1"/>
          </p:cNvSpPr>
          <p:nvPr>
            <p:ph type="title"/>
          </p:nvPr>
        </p:nvSpPr>
        <p:spPr/>
        <p:txBody>
          <a:bodyPr/>
          <a:lstStyle/>
          <a:p>
            <a:r>
              <a:rPr lang="en-US" dirty="0"/>
              <a:t>Aims should be linked but not completely rely on each other</a:t>
            </a:r>
          </a:p>
        </p:txBody>
      </p:sp>
      <p:sp>
        <p:nvSpPr>
          <p:cNvPr id="3" name="Content Placeholder 2">
            <a:extLst>
              <a:ext uri="{FF2B5EF4-FFF2-40B4-BE49-F238E27FC236}">
                <a16:creationId xmlns:a16="http://schemas.microsoft.com/office/drawing/2014/main" id="{C0C8C3E2-7B43-AC17-9254-1D6ED8DDACB3}"/>
              </a:ext>
            </a:extLst>
          </p:cNvPr>
          <p:cNvSpPr>
            <a:spLocks noGrp="1"/>
          </p:cNvSpPr>
          <p:nvPr>
            <p:ph idx="1"/>
          </p:nvPr>
        </p:nvSpPr>
        <p:spPr/>
        <p:txBody>
          <a:bodyPr/>
          <a:lstStyle/>
          <a:p>
            <a:r>
              <a:rPr lang="en-US" dirty="0"/>
              <a:t>If aim 1 is not successful we have banked specimens and a database that will be used in Aim 2…</a:t>
            </a:r>
          </a:p>
        </p:txBody>
      </p:sp>
    </p:spTree>
    <p:extLst>
      <p:ext uri="{BB962C8B-B14F-4D97-AF65-F5344CB8AC3E}">
        <p14:creationId xmlns:p14="http://schemas.microsoft.com/office/powerpoint/2010/main" val="1124038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1280</TotalTime>
  <Words>1870</Words>
  <Application>Microsoft Macintosh PowerPoint</Application>
  <PresentationFormat>Widescreen</PresentationFormat>
  <Paragraphs>85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Courier New</vt:lpstr>
      <vt:lpstr>Segoe UI</vt:lpstr>
      <vt:lpstr>Office Theme</vt:lpstr>
      <vt:lpstr>Specific Aims</vt:lpstr>
      <vt:lpstr>Evidence to support why research is important</vt:lpstr>
      <vt:lpstr>“Evidence to support the proposed solution likely to work”</vt:lpstr>
      <vt:lpstr>Evidence that shows why you and your team are well-suited to carry out project</vt:lpstr>
      <vt:lpstr>Formulating specific aims</vt:lpstr>
      <vt:lpstr>Specific aims page</vt:lpstr>
      <vt:lpstr>Example R21</vt:lpstr>
      <vt:lpstr>Example R01</vt:lpstr>
      <vt:lpstr>Specific aims narratives</vt:lpstr>
      <vt:lpstr>Intro to topic – importance of topic</vt:lpstr>
      <vt:lpstr>Our team uniquely situated to perform this; our prelim data suggests topic important</vt:lpstr>
      <vt:lpstr>Define our hypothesis</vt:lpstr>
      <vt:lpstr>Aim 1: Identify risk factors for CRC in Nigeria</vt:lpstr>
      <vt:lpstr>Aim 2: Characterize molecular features of CRC tumors in Nigeria</vt:lpstr>
      <vt:lpstr>Conclude with overview of importance for Nigeria and beyond</vt:lpstr>
      <vt:lpstr>Aims should be linked but not completely rely on each other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Specific Aims</dc:title>
  <dc:creator>Kingham, T Peter</dc:creator>
  <cp:lastModifiedBy>Kingham, T Peter</cp:lastModifiedBy>
  <cp:revision>2</cp:revision>
  <dcterms:created xsi:type="dcterms:W3CDTF">2024-07-17T23:23:16Z</dcterms:created>
  <dcterms:modified xsi:type="dcterms:W3CDTF">2026-06-24T14:42:48Z</dcterms:modified>
</cp:coreProperties>
</file>