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67" r:id="rId3"/>
  </p:sldMasterIdLst>
  <p:notesMasterIdLst>
    <p:notesMasterId r:id="rId50"/>
  </p:notesMasterIdLst>
  <p:sldIdLst>
    <p:sldId id="256" r:id="rId4"/>
    <p:sldId id="323" r:id="rId5"/>
    <p:sldId id="259" r:id="rId6"/>
    <p:sldId id="328" r:id="rId7"/>
    <p:sldId id="260" r:id="rId8"/>
    <p:sldId id="261" r:id="rId9"/>
    <p:sldId id="262" r:id="rId10"/>
    <p:sldId id="263" r:id="rId11"/>
    <p:sldId id="264" r:id="rId12"/>
    <p:sldId id="265" r:id="rId13"/>
    <p:sldId id="274" r:id="rId14"/>
    <p:sldId id="275" r:id="rId15"/>
    <p:sldId id="270" r:id="rId16"/>
    <p:sldId id="324" r:id="rId17"/>
    <p:sldId id="325" r:id="rId18"/>
    <p:sldId id="326" r:id="rId19"/>
    <p:sldId id="329" r:id="rId20"/>
    <p:sldId id="266" r:id="rId21"/>
    <p:sldId id="268" r:id="rId22"/>
    <p:sldId id="269" r:id="rId23"/>
    <p:sldId id="276" r:id="rId24"/>
    <p:sldId id="277" r:id="rId25"/>
    <p:sldId id="278" r:id="rId26"/>
    <p:sldId id="279" r:id="rId27"/>
    <p:sldId id="280" r:id="rId28"/>
    <p:sldId id="281" r:id="rId29"/>
    <p:sldId id="330" r:id="rId30"/>
    <p:sldId id="283" r:id="rId31"/>
    <p:sldId id="331" r:id="rId32"/>
    <p:sldId id="327" r:id="rId33"/>
    <p:sldId id="284" r:id="rId34"/>
    <p:sldId id="285" r:id="rId35"/>
    <p:sldId id="287" r:id="rId36"/>
    <p:sldId id="332" r:id="rId37"/>
    <p:sldId id="288" r:id="rId38"/>
    <p:sldId id="289" r:id="rId39"/>
    <p:sldId id="290" r:id="rId40"/>
    <p:sldId id="333" r:id="rId41"/>
    <p:sldId id="334" r:id="rId42"/>
    <p:sldId id="291" r:id="rId43"/>
    <p:sldId id="335" r:id="rId44"/>
    <p:sldId id="336" r:id="rId45"/>
    <p:sldId id="337" r:id="rId46"/>
    <p:sldId id="338" r:id="rId47"/>
    <p:sldId id="339" r:id="rId48"/>
    <p:sldId id="292" r:id="rId49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3"/>
    <p:restoredTop sz="65546"/>
  </p:normalViewPr>
  <p:slideViewPr>
    <p:cSldViewPr snapToGrid="0">
      <p:cViewPr varScale="1">
        <p:scale>
          <a:sx n="34" d="100"/>
          <a:sy n="34" d="100"/>
        </p:scale>
        <p:origin x="211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B241D-D20D-A1D0-7C2E-316013D9E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A5AE70-FC56-4284-6B31-DC630AEB6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393CA0-920C-D0D3-C37B-054782628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46F5B-F92C-2FA5-B3B3-CEAA9A978E3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679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9DF8F-B54B-256D-B158-9DACCE366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83944E-9648-5C08-DD28-BE137CA45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5F0200-52EF-B3B8-59D2-B73FD1F20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D9790C-198D-48CD-BA74-F82E0B78EEE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7911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E5F3D-C738-5E4E-70AE-004FCFBC7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A6643-538A-4708-8BAF-2BA5516970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3CE052-7290-1C5F-30BA-4641C30CAA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A05525-309F-01DB-D457-249E4561C28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92409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B4AF4-79E7-615A-EFE7-B8E1D064A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458F72-080F-7537-8352-6C61644ADD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70D0DB-996E-4F12-F58F-B16700840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98BED-9BFE-46DE-DCE7-FC4C5D2C30D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1563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91ADB-EEE1-C65F-F36A-32496A209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51EFF5-3A00-2035-7A78-C9F80448E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6E42C6-CDCA-F41F-B927-CA32FD5404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AE24B-A7FF-1BD0-322A-FECEA8AA603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05763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AEFF8-F65A-2B96-60D3-F75B1E4C5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1DFAD-B7AF-48A4-04DE-044DA4F54C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C0AFEC-BF96-B873-CA22-7FF6FB7F0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9DA22-491C-FB50-CA2B-1B186D871AE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44326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F99F2-9885-0585-7A22-6BDB4674D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D2E8C-AD66-1EA4-4F2B-277EE8F373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7F9C83-4DDD-B6B2-F1C3-0E8B14740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E52A2-9CD9-C9AE-30D8-058F524CC2C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8714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BA8B4-83CE-DB08-389D-D7739EFED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DF4EB6-06ED-8D11-8A2E-3E98D611DE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269309-251A-15BF-4865-1FABD74F6E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348228-643E-4C01-44C3-6F0F4597CC8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70492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E523A-11ED-FEF7-F554-5D86188BD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F9F428-7120-FE59-9773-3D79E686F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616EA3-C967-5372-0218-A3532EAE3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EBCFC-2110-49D1-4782-6AD1E2343F0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90404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FC79D-767E-9588-7269-224B567B3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69AC74-E5B3-1FBC-CB78-4340444361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9933AB-5252-73DE-D7FC-2976A538D2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411D5-A399-EF75-E0FD-67E6070D757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71675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33A01-75BC-CBE2-ABD9-E84794530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3153E3-2B8F-2D2F-7712-FBAADD5332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DF4DA4-55D4-7426-FE84-B67E8F3F5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3DD68-E335-AEC0-B5D8-9528CB42034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66622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F2616-9D88-2F7D-20AF-DA5639E89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767A78-644F-CCEE-206A-72F9A9C88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F487E0-BEAC-2AB1-25C2-66068DC82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38CC8B-57BB-A396-4304-2BC69619A29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74347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7A892-9701-D00B-070B-BC53F5891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4124C3-13F1-106B-4492-FC875E926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83BFA9-C0A5-FC48-8FF0-3C9FB09E9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AA390-843B-228B-9A78-69CCEB24346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82746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4D801-E35E-A216-A681-4B7F9191E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A541AC-3CBC-9687-5C69-D4DAAE95C7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A1F9B-7868-93B1-9179-5A89DAC82E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7204A-7F1B-8CC6-42D3-C9011B27D52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92527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EB1C2-2B91-4DA5-56DC-9BE0EA74C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3A067C-38B5-11C0-F3EE-B67F9CE76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CA2B8F-3613-6E40-4BDD-B2D3CDDD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9DC73-B833-0A23-8EEE-BE3D84F14DA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29932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EEA38-AF3B-37A1-3DA3-A0FD785A9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FD0C2A-FBC4-1A4C-46CB-AFC9B9B71E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FF6F66-3FA9-A6BF-D226-134D2DB09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461C6-38B1-18D0-9EBF-E07F80854C0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348671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E01B7-090F-AC62-5635-C7684471E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74EA76-87E1-38F0-7EFC-760EF85E89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A8003-68E4-7188-D461-39A9AED33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28E5-2E43-4C19-F45D-70F6256CE26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22979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11200" b="0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1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lnSpc>
                <a:spcPct val="100000"/>
              </a:lnSpc>
              <a:defRPr sz="11200" b="0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1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Image"/>
          <p:cNvSpPr>
            <a:spLocks noGrp="1"/>
          </p:cNvSpPr>
          <p:nvPr>
            <p:ph type="pic" idx="21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ubtitle-B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097746" y="12962915"/>
            <a:ext cx="295227" cy="283792"/>
          </a:xfrm>
          <a:prstGeom prst="rect">
            <a:avLst/>
          </a:prstGeom>
        </p:spPr>
        <p:txBody>
          <a:bodyPr lIns="0" tIns="0" rIns="0" bIns="0"/>
          <a:lstStyle>
            <a:lvl1pPr algn="r" defTabSz="1828800">
              <a:defRPr sz="20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024127" y="12749301"/>
            <a:ext cx="8869682" cy="490447"/>
          </a:xfrm>
          <a:prstGeom prst="rect">
            <a:avLst/>
          </a:prstGeom>
        </p:spPr>
        <p:txBody>
          <a:bodyPr lIns="0" tIns="0" rIns="0" bIns="0" anchor="b"/>
          <a:lstStyle>
            <a:lvl1pPr marL="0" indent="0" defTabSz="1828800">
              <a:lnSpc>
                <a:spcPct val="100000"/>
              </a:lnSpc>
              <a:spcBef>
                <a:spcPts val="1200"/>
              </a:spcBef>
              <a:buSzTx/>
              <a:buNone/>
              <a:defRPr sz="16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defTabSz="1828800">
              <a:lnSpc>
                <a:spcPct val="100000"/>
              </a:lnSpc>
              <a:spcBef>
                <a:spcPts val="1200"/>
              </a:spcBef>
              <a:buSzTx/>
              <a:buNone/>
              <a:defRPr sz="16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914400" defTabSz="1828800">
              <a:lnSpc>
                <a:spcPct val="100000"/>
              </a:lnSpc>
              <a:spcBef>
                <a:spcPts val="1200"/>
              </a:spcBef>
              <a:buSzTx/>
              <a:buNone/>
              <a:defRPr sz="16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371600" defTabSz="1828800">
              <a:lnSpc>
                <a:spcPct val="100000"/>
              </a:lnSpc>
              <a:spcBef>
                <a:spcPts val="1200"/>
              </a:spcBef>
              <a:buSzTx/>
              <a:buNone/>
              <a:defRPr sz="16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828800" defTabSz="1828800">
              <a:lnSpc>
                <a:spcPct val="100000"/>
              </a:lnSpc>
              <a:spcBef>
                <a:spcPts val="1200"/>
              </a:spcBef>
              <a:buSzTx/>
              <a:buNone/>
              <a:defRPr sz="16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Click to add a footnote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68" name="Slide title; Arial 32pt bold, sentence case (1 line)"/>
          <p:cNvSpPr txBox="1">
            <a:spLocks noGrp="1"/>
          </p:cNvSpPr>
          <p:nvPr>
            <p:ph type="title" hasCustomPrompt="1"/>
          </p:nvPr>
        </p:nvSpPr>
        <p:spPr>
          <a:xfrm>
            <a:off x="1024125" y="914402"/>
            <a:ext cx="22368847" cy="1115568"/>
          </a:xfrm>
          <a:prstGeom prst="rect">
            <a:avLst/>
          </a:prstGeom>
        </p:spPr>
        <p:txBody>
          <a:bodyPr lIns="0" tIns="0" rIns="0" bIns="0"/>
          <a:lstStyle>
            <a:lvl1pPr defTabSz="1828800">
              <a:lnSpc>
                <a:spcPct val="90000"/>
              </a:lnSpc>
              <a:defRPr sz="6400" spc="-100">
                <a:solidFill>
                  <a:srgbClr val="00256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Slide title; Arial 32pt bold, sentence case (1 line)</a:t>
            </a:r>
          </a:p>
        </p:txBody>
      </p:sp>
      <p:sp>
        <p:nvSpPr>
          <p:cNvPr id="169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1024127" y="2103120"/>
            <a:ext cx="22368845" cy="590553"/>
          </a:xfrm>
          <a:prstGeom prst="rect">
            <a:avLst/>
          </a:prstGeom>
        </p:spPr>
        <p:txBody>
          <a:bodyPr lIns="0" tIns="0" rIns="0" bIns="0" anchor="b"/>
          <a:lstStyle>
            <a:lvl1pPr marL="0" indent="0" defTabSz="1828800">
              <a:lnSpc>
                <a:spcPct val="100000"/>
              </a:lnSpc>
              <a:spcBef>
                <a:spcPts val="1200"/>
              </a:spcBef>
              <a:buSzTx/>
              <a:buNone/>
              <a:defRPr sz="4000" b="1">
                <a:solidFill>
                  <a:srgbClr val="0073E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Slide subtitle; Arial 20pt bold, sentence case (1 line)</a:t>
            </a:r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219200" y="549276"/>
            <a:ext cx="21945600" cy="22860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ctr" defTabSz="1828800">
              <a:lnSpc>
                <a:spcPct val="100000"/>
              </a:lnSpc>
              <a:defRPr sz="8800" b="0" spc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3200401"/>
            <a:ext cx="21945600" cy="9051927"/>
          </a:xfrm>
          <a:prstGeom prst="rect">
            <a:avLst/>
          </a:prstGeom>
        </p:spPr>
        <p:txBody>
          <a:bodyPr lIns="91439" tIns="91439" rIns="91439" bIns="91439"/>
          <a:lstStyle>
            <a:lvl1pPr marL="685800" indent="-685800" defTabSz="1828800">
              <a:lnSpc>
                <a:spcPct val="100000"/>
              </a:lnSpc>
              <a:spcBef>
                <a:spcPts val="1500"/>
              </a:spcBef>
              <a:buSzPct val="100000"/>
              <a:buFont typeface="Arial"/>
              <a:defRPr sz="6400"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1828800">
              <a:lnSpc>
                <a:spcPct val="100000"/>
              </a:lnSpc>
              <a:spcBef>
                <a:spcPts val="1500"/>
              </a:spcBef>
              <a:buSzPct val="100000"/>
              <a:buFont typeface="Arial"/>
              <a:buChar char="–"/>
              <a:defRPr sz="6400">
                <a:latin typeface="Calibri"/>
                <a:ea typeface="Calibri"/>
                <a:cs typeface="Calibri"/>
                <a:sym typeface="Calibri"/>
              </a:defRPr>
            </a:lvl2pPr>
            <a:lvl3pPr marL="1524000" defTabSz="1828800">
              <a:lnSpc>
                <a:spcPct val="100000"/>
              </a:lnSpc>
              <a:spcBef>
                <a:spcPts val="1500"/>
              </a:spcBef>
              <a:buSzPct val="100000"/>
              <a:buFont typeface="Arial"/>
              <a:defRPr sz="6400"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20" defTabSz="1828800">
              <a:lnSpc>
                <a:spcPct val="100000"/>
              </a:lnSpc>
              <a:spcBef>
                <a:spcPts val="1500"/>
              </a:spcBef>
              <a:buSzPct val="100000"/>
              <a:buFont typeface="Arial"/>
              <a:buChar char="–"/>
              <a:defRPr sz="6400"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1828800">
              <a:lnSpc>
                <a:spcPct val="100000"/>
              </a:lnSpc>
              <a:spcBef>
                <a:spcPts val="1500"/>
              </a:spcBef>
              <a:buSzPct val="100000"/>
              <a:buFont typeface="Arial"/>
              <a:buChar char="»"/>
              <a:defRPr sz="6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660252" y="12835873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93" y="-4059128"/>
            <a:ext cx="24416986" cy="24416987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ext"/>
          <p:cNvSpPr txBox="1"/>
          <p:nvPr/>
        </p:nvSpPr>
        <p:spPr>
          <a:xfrm>
            <a:off x="11532508" y="8628815"/>
            <a:ext cx="15240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162" name="Chromosomal Instability…"/>
          <p:cNvSpPr txBox="1"/>
          <p:nvPr/>
        </p:nvSpPr>
        <p:spPr>
          <a:xfrm>
            <a:off x="123023" y="1142700"/>
            <a:ext cx="24137952" cy="5199381"/>
          </a:xfrm>
          <a:prstGeom prst="rect">
            <a:avLst/>
          </a:prstGeom>
          <a:ln w="12700">
            <a:miter lim="400000"/>
          </a:ln>
          <a:effectLst>
            <a:outerShdw blurRad="850900" dist="337309" dir="21326328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defTabSz="914400">
              <a:defRPr sz="6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Chromosomal Instability</a:t>
            </a:r>
          </a:p>
          <a:p>
            <a:pPr defTabSz="914400">
              <a:defRPr sz="6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defTabSz="914400">
              <a:defRPr sz="6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John Maciejowski</a:t>
            </a:r>
          </a:p>
          <a:p>
            <a:pPr defTabSz="914400">
              <a:defRPr sz="6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Molecular Biology Program</a:t>
            </a:r>
          </a:p>
          <a:p>
            <a:pPr defTabSz="914400">
              <a:defRPr sz="66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Sloan Kettering Institute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35E66-BC47-6B85-8607-0FF8840D7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What goes wrong in cancer?">
            <a:extLst>
              <a:ext uri="{FF2B5EF4-FFF2-40B4-BE49-F238E27FC236}">
                <a16:creationId xmlns:a16="http://schemas.microsoft.com/office/drawing/2014/main" id="{2AF83DF3-596C-4AE0-EEDD-925A49A43C80}"/>
              </a:ext>
            </a:extLst>
          </p:cNvPr>
          <p:cNvSpPr txBox="1"/>
          <p:nvPr/>
        </p:nvSpPr>
        <p:spPr>
          <a:xfrm>
            <a:off x="8310798" y="274238"/>
            <a:ext cx="7762404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sz="44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What goes wrong in cancer?</a:t>
            </a:r>
          </a:p>
        </p:txBody>
      </p:sp>
      <p:grpSp>
        <p:nvGrpSpPr>
          <p:cNvPr id="183" name="Group">
            <a:extLst>
              <a:ext uri="{FF2B5EF4-FFF2-40B4-BE49-F238E27FC236}">
                <a16:creationId xmlns:a16="http://schemas.microsoft.com/office/drawing/2014/main" id="{93910591-D433-34E6-A648-2EE76E6E6C11}"/>
              </a:ext>
            </a:extLst>
          </p:cNvPr>
          <p:cNvGrpSpPr/>
          <p:nvPr/>
        </p:nvGrpSpPr>
        <p:grpSpPr>
          <a:xfrm>
            <a:off x="4857866" y="1446512"/>
            <a:ext cx="5903286" cy="7266976"/>
            <a:chOff x="0" y="0"/>
            <a:chExt cx="5903285" cy="7266975"/>
          </a:xfrm>
        </p:grpSpPr>
        <p:pic>
          <p:nvPicPr>
            <p:cNvPr id="181" name="Screen Shot 2019-06-12 at 11.53.34 AM.png" descr="Screen Shot 2019-06-12 at 11.53.34 AM.png">
              <a:extLst>
                <a:ext uri="{FF2B5EF4-FFF2-40B4-BE49-F238E27FC236}">
                  <a16:creationId xmlns:a16="http://schemas.microsoft.com/office/drawing/2014/main" id="{452EA745-B590-B447-0116-82BDC7814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48696"/>
            <a:stretch>
              <a:fillRect/>
            </a:stretch>
          </p:blipFill>
          <p:spPr>
            <a:xfrm>
              <a:off x="0" y="0"/>
              <a:ext cx="5903286" cy="36617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2" name="Screen Shot 2019-06-12 at 11.53.34 AM.png" descr="Screen Shot 2019-06-12 at 11.53.34 AM.png">
              <a:extLst>
                <a:ext uri="{FF2B5EF4-FFF2-40B4-BE49-F238E27FC236}">
                  <a16:creationId xmlns:a16="http://schemas.microsoft.com/office/drawing/2014/main" id="{44966276-AC05-0F4D-0A39-26467F68D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1111"/>
            <a:stretch>
              <a:fillRect/>
            </a:stretch>
          </p:blipFill>
          <p:spPr>
            <a:xfrm>
              <a:off x="261177" y="3605242"/>
              <a:ext cx="5625406" cy="36617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84" name="Screen Shot 2019-06-12 at 1.54.47 PM.png" descr="Screen Shot 2019-06-12 at 1.54.47 PM.png">
            <a:extLst>
              <a:ext uri="{FF2B5EF4-FFF2-40B4-BE49-F238E27FC236}">
                <a16:creationId xmlns:a16="http://schemas.microsoft.com/office/drawing/2014/main" id="{EEBBDC34-14BF-286F-BF54-9F969AF7ED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0639"/>
          <a:stretch>
            <a:fillRect/>
          </a:stretch>
        </p:blipFill>
        <p:spPr>
          <a:xfrm>
            <a:off x="12460333" y="1813966"/>
            <a:ext cx="7604348" cy="6532143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Rectangle">
            <a:extLst>
              <a:ext uri="{FF2B5EF4-FFF2-40B4-BE49-F238E27FC236}">
                <a16:creationId xmlns:a16="http://schemas.microsoft.com/office/drawing/2014/main" id="{64280F67-4CD6-BDB6-D551-A93BCEA0592B}"/>
              </a:ext>
            </a:extLst>
          </p:cNvPr>
          <p:cNvSpPr/>
          <p:nvPr/>
        </p:nvSpPr>
        <p:spPr>
          <a:xfrm>
            <a:off x="-68409" y="-24150"/>
            <a:ext cx="24520818" cy="111596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6" name="Chromosomal instability and aneuploidy in cancer">
            <a:extLst>
              <a:ext uri="{FF2B5EF4-FFF2-40B4-BE49-F238E27FC236}">
                <a16:creationId xmlns:a16="http://schemas.microsoft.com/office/drawing/2014/main" id="{9627B581-C786-D23A-4F9C-45A0AF3B7566}"/>
              </a:ext>
            </a:extLst>
          </p:cNvPr>
          <p:cNvSpPr txBox="1"/>
          <p:nvPr/>
        </p:nvSpPr>
        <p:spPr>
          <a:xfrm>
            <a:off x="153212" y="178229"/>
            <a:ext cx="12280504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Chromosomal instability and aneuploidy in cancer</a:t>
            </a:r>
          </a:p>
        </p:txBody>
      </p:sp>
      <p:sp>
        <p:nvSpPr>
          <p:cNvPr id="187" name="Aneuploidy: The state of having an abnormal chromosome number…">
            <a:extLst>
              <a:ext uri="{FF2B5EF4-FFF2-40B4-BE49-F238E27FC236}">
                <a16:creationId xmlns:a16="http://schemas.microsoft.com/office/drawing/2014/main" id="{58E41B77-7B27-2968-EBDE-0770FE86422F}"/>
              </a:ext>
            </a:extLst>
          </p:cNvPr>
          <p:cNvSpPr txBox="1"/>
          <p:nvPr/>
        </p:nvSpPr>
        <p:spPr>
          <a:xfrm>
            <a:off x="872328" y="9673135"/>
            <a:ext cx="22639343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58800" indent="-558800" algn="l" defTabSz="584200">
              <a:buSzPct val="123000"/>
              <a:buChar char="•"/>
              <a:defRPr sz="44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Aneuploidy</a:t>
            </a:r>
            <a:r>
              <a:rPr b="0"/>
              <a:t>: The state of having an abnormal chromosome number</a:t>
            </a:r>
          </a:p>
          <a:p>
            <a:pPr marL="558800" indent="-558800" algn="l" defTabSz="584200">
              <a:buSzPct val="123000"/>
              <a:buChar char="•"/>
              <a:defRPr sz="44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Chromosomal instability: </a:t>
            </a:r>
            <a:r>
              <a:rPr b="0"/>
              <a:t>The process of frequent errors in chromosome segregation</a:t>
            </a:r>
          </a:p>
        </p:txBody>
      </p:sp>
      <p:sp>
        <p:nvSpPr>
          <p:cNvPr id="188" name="How could you distinguish between aneuploidy &amp; CIN?">
            <a:extLst>
              <a:ext uri="{FF2B5EF4-FFF2-40B4-BE49-F238E27FC236}">
                <a16:creationId xmlns:a16="http://schemas.microsoft.com/office/drawing/2014/main" id="{7C003141-6765-3397-B8BC-B42DC5BBD9C4}"/>
              </a:ext>
            </a:extLst>
          </p:cNvPr>
          <p:cNvSpPr txBox="1"/>
          <p:nvPr/>
        </p:nvSpPr>
        <p:spPr>
          <a:xfrm>
            <a:off x="1105818" y="12075517"/>
            <a:ext cx="1340738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000" b="1">
                <a:solidFill>
                  <a:schemeClr val="accent5">
                    <a:lumOff val="-2986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How could you distinguish between aneuploidy &amp; CIN?</a:t>
            </a:r>
          </a:p>
        </p:txBody>
      </p:sp>
      <p:pic>
        <p:nvPicPr>
          <p:cNvPr id="189" name="Rectangle Rectangle" descr="Rectangle Rectangle">
            <a:extLst>
              <a:ext uri="{FF2B5EF4-FFF2-40B4-BE49-F238E27FC236}">
                <a16:creationId xmlns:a16="http://schemas.microsoft.com/office/drawing/2014/main" id="{0120384E-640F-28A2-FD97-CD22EE0E9615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06449" y="11499850"/>
            <a:ext cx="14114266" cy="186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233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F5A2DD-4B25-97DD-4904-A47E96FE4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02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D0564-6409-DBFA-BF3D-45BFEAB2A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C9B8F0-CC64-042B-C486-867594224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26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15A6B830-F054-40BA-BB8E-35D92C1FA585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Chromosome alignment and sister separation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4875" y="3064729"/>
            <a:ext cx="22526625" cy="5110043"/>
          </a:xfrm>
          <a:prstGeom prst="rect">
            <a:avLst/>
          </a:prstGeom>
        </p:spPr>
      </p:pic>
      <p:sp>
        <p:nvSpPr>
          <p:cNvPr id="3" name="text">
            <a:extLst>
              <a:ext uri="{FF2B5EF4-FFF2-40B4-BE49-F238E27FC236}">
                <a16:creationId xmlns:a16="http://schemas.microsoft.com/office/drawing/2014/main" id="{3C0761AD-A9B8-4FE1-8A84-90698CF35135}"/>
              </a:ext>
            </a:extLst>
          </p:cNvPr>
          <p:cNvSpPr>
            <a:spLocks noGrp="1"/>
          </p:cNvSpPr>
          <p:nvPr/>
        </p:nvSpPr>
        <p:spPr>
          <a:xfrm>
            <a:off x="2857500" y="9763125"/>
            <a:ext cx="3810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1464CF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1464CF"/>
                </a:solidFill>
                <a:latin typeface="Helvetica"/>
                <a:ea typeface="Helvetica"/>
                <a:cs typeface="Helvetica"/>
              </a:rPr>
              <a:t>DNA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8BBBBDA2-6B43-475C-A01F-78188ADB4244}"/>
              </a:ext>
            </a:extLst>
          </p:cNvPr>
          <p:cNvSpPr>
            <a:spLocks noGrp="1"/>
          </p:cNvSpPr>
          <p:nvPr/>
        </p:nvSpPr>
        <p:spPr>
          <a:xfrm>
            <a:off x="9525000" y="9763125"/>
            <a:ext cx="5715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D82330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D82330"/>
                </a:solidFill>
                <a:latin typeface="Helvetica"/>
                <a:ea typeface="Helvetica"/>
                <a:cs typeface="Helvetica"/>
              </a:rPr>
              <a:t>Centromeres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EE4FC25B-1765-435E-8C2E-C33D3B64BEB6}"/>
              </a:ext>
            </a:extLst>
          </p:cNvPr>
          <p:cNvSpPr>
            <a:spLocks noGrp="1"/>
          </p:cNvSpPr>
          <p:nvPr/>
        </p:nvSpPr>
        <p:spPr>
          <a:xfrm>
            <a:off x="17335500" y="9763125"/>
            <a:ext cx="61912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23982D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23982D"/>
                </a:solidFill>
                <a:latin typeface="Helvetica"/>
                <a:ea typeface="Helvetica"/>
                <a:cs typeface="Helvetica"/>
              </a:rPr>
              <a:t>Microtubules</a:t>
            </a:r>
          </a:p>
        </p:txBody>
      </p:sp>
    </p:spTree>
    <p:extLst>
      <p:ext uri="{BB962C8B-B14F-4D97-AF65-F5344CB8AC3E}">
        <p14:creationId xmlns:p14="http://schemas.microsoft.com/office/powerpoint/2010/main" val="444746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27BCC3-CD53-F084-5A59-9910AC6D4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94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14686991-1238-43FC-B2D0-E7DCEA2A0E79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Attachment correction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81623" y="2047875"/>
            <a:ext cx="11038504" cy="9906000"/>
          </a:xfrm>
          <a:prstGeom prst="rect">
            <a:avLst/>
          </a:prstGeom>
        </p:spPr>
      </p:pic>
      <p:sp>
        <p:nvSpPr>
          <p:cNvPr id="3" name="text">
            <a:extLst>
              <a:ext uri="{FF2B5EF4-FFF2-40B4-BE49-F238E27FC236}">
                <a16:creationId xmlns:a16="http://schemas.microsoft.com/office/drawing/2014/main" id="{804B5250-A22E-4D30-B23D-239F95157E65}"/>
              </a:ext>
            </a:extLst>
          </p:cNvPr>
          <p:cNvSpPr>
            <a:spLocks noGrp="1"/>
          </p:cNvSpPr>
          <p:nvPr/>
        </p:nvSpPr>
        <p:spPr>
          <a:xfrm>
            <a:off x="14573250" y="3048000"/>
            <a:ext cx="8858250" cy="2190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75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575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Faulty attachments can be released and tried again.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879E58F8-068F-4521-A2D3-4C5A127E68C7}"/>
              </a:ext>
            </a:extLst>
          </p:cNvPr>
          <p:cNvSpPr>
            <a:spLocks noGrp="1"/>
          </p:cNvSpPr>
          <p:nvPr/>
        </p:nvSpPr>
        <p:spPr>
          <a:xfrm>
            <a:off x="14573250" y="7524750"/>
            <a:ext cx="8858250" cy="2190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75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275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Biorientation helps stabilize productive attachments.</a:t>
            </a:r>
          </a:p>
        </p:txBody>
      </p:sp>
    </p:spTree>
    <p:extLst>
      <p:ext uri="{BB962C8B-B14F-4D97-AF65-F5344CB8AC3E}">
        <p14:creationId xmlns:p14="http://schemas.microsoft.com/office/powerpoint/2010/main" val="1850789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513FFD4E-2A93-46C5-8C53-64B08D573819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One kinetochore can attach to both poles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69903" y="2000250"/>
            <a:ext cx="6509070" cy="9477375"/>
          </a:xfrm>
          <a:prstGeom prst="rect">
            <a:avLst/>
          </a:prstGeom>
        </p:spPr>
      </p:pic>
      <p:sp>
        <p:nvSpPr>
          <p:cNvPr id="3" name="text">
            <a:extLst>
              <a:ext uri="{FF2B5EF4-FFF2-40B4-BE49-F238E27FC236}">
                <a16:creationId xmlns:a16="http://schemas.microsoft.com/office/drawing/2014/main" id="{CA4413D4-D8FD-4875-AD6A-F3922FC769D2}"/>
              </a:ext>
            </a:extLst>
          </p:cNvPr>
          <p:cNvSpPr>
            <a:spLocks noGrp="1"/>
          </p:cNvSpPr>
          <p:nvPr/>
        </p:nvSpPr>
        <p:spPr>
          <a:xfrm>
            <a:off x="10477500" y="3333750"/>
            <a:ext cx="12573000" cy="2762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9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9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Opposing forces can leave a chromosome behind during anaphase.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53819919-369C-419C-8D06-8BBDEB6F8881}"/>
              </a:ext>
            </a:extLst>
          </p:cNvPr>
          <p:cNvSpPr>
            <a:spLocks noGrp="1"/>
          </p:cNvSpPr>
          <p:nvPr/>
        </p:nvSpPr>
        <p:spPr>
          <a:xfrm>
            <a:off x="10477500" y="7762875"/>
            <a:ext cx="12477750" cy="152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975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975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A lagging chromosome is an observed event.</a:t>
            </a:r>
          </a:p>
        </p:txBody>
      </p:sp>
      <p:sp>
        <p:nvSpPr>
          <p:cNvPr id="5" name="takeaway">
            <a:extLst>
              <a:ext uri="{FF2B5EF4-FFF2-40B4-BE49-F238E27FC236}">
                <a16:creationId xmlns:a16="http://schemas.microsoft.com/office/drawing/2014/main" id="{3F5DDB2D-7ABC-4A5D-9A1D-B7737F52839E}"/>
              </a:ext>
            </a:extLst>
          </p:cNvPr>
          <p:cNvSpPr>
            <a:spLocks noGrp="1"/>
          </p:cNvSpPr>
          <p:nvPr/>
        </p:nvSpPr>
        <p:spPr>
          <a:xfrm>
            <a:off x="666750" y="11906250"/>
            <a:ext cx="2276475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The chromosome can rejoin a main nucleus or form a micronucleus.</a:t>
            </a:r>
          </a:p>
        </p:txBody>
      </p:sp>
    </p:spTree>
    <p:extLst>
      <p:ext uri="{BB962C8B-B14F-4D97-AF65-F5344CB8AC3E}">
        <p14:creationId xmlns:p14="http://schemas.microsoft.com/office/powerpoint/2010/main" val="555671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AC8521A6-C602-4AA4-BB99-E8C40DA153DC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Cohesion holds sisters together until anaphase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17035" y="2190750"/>
            <a:ext cx="6100430" cy="9715500"/>
          </a:xfrm>
          <a:prstGeom prst="rect">
            <a:avLst/>
          </a:prstGeom>
        </p:spPr>
      </p:pic>
      <p:sp>
        <p:nvSpPr>
          <p:cNvPr id="3" name="text">
            <a:extLst>
              <a:ext uri="{FF2B5EF4-FFF2-40B4-BE49-F238E27FC236}">
                <a16:creationId xmlns:a16="http://schemas.microsoft.com/office/drawing/2014/main" id="{27C2B994-9CBC-4ECC-92ED-B6085DFEE27C}"/>
              </a:ext>
            </a:extLst>
          </p:cNvPr>
          <p:cNvSpPr>
            <a:spLocks noGrp="1"/>
          </p:cNvSpPr>
          <p:nvPr/>
        </p:nvSpPr>
        <p:spPr>
          <a:xfrm>
            <a:off x="10096500" y="3048000"/>
            <a:ext cx="13049250" cy="228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6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6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Cohesion provides resistance while sisters establish biorientation.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2D4A8F0C-3E74-49BC-99FF-7965B4DCB2A5}"/>
              </a:ext>
            </a:extLst>
          </p:cNvPr>
          <p:cNvSpPr>
            <a:spLocks noGrp="1"/>
          </p:cNvSpPr>
          <p:nvPr/>
        </p:nvSpPr>
        <p:spPr>
          <a:xfrm>
            <a:off x="10096500" y="7762875"/>
            <a:ext cx="13049250" cy="1762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50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Premature separation disrupts that geometry.</a:t>
            </a:r>
          </a:p>
        </p:txBody>
      </p:sp>
    </p:spTree>
    <p:extLst>
      <p:ext uri="{BB962C8B-B14F-4D97-AF65-F5344CB8AC3E}">
        <p14:creationId xmlns:p14="http://schemas.microsoft.com/office/powerpoint/2010/main" val="1573040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D959928-4A02-4A1D-A8A9-A1A7A6199DFF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Extra centrosomes alter spindle geometry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4875" y="2872903"/>
            <a:ext cx="11239500" cy="8160693"/>
          </a:xfrm>
          <a:prstGeom prst="rect">
            <a:avLst/>
          </a:prstGeom>
        </p:spPr>
      </p:pic>
      <p:sp>
        <p:nvSpPr>
          <p:cNvPr id="3" name="text">
            <a:extLst>
              <a:ext uri="{FF2B5EF4-FFF2-40B4-BE49-F238E27FC236}">
                <a16:creationId xmlns:a16="http://schemas.microsoft.com/office/drawing/2014/main" id="{58686BF9-B8AA-4C63-8EE2-B8C9D35FD052}"/>
              </a:ext>
            </a:extLst>
          </p:cNvPr>
          <p:cNvSpPr>
            <a:spLocks noGrp="1"/>
          </p:cNvSpPr>
          <p:nvPr/>
        </p:nvSpPr>
        <p:spPr>
          <a:xfrm>
            <a:off x="13620750" y="2667000"/>
            <a:ext cx="9620250" cy="2381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125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125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Multiple poles can distribute chromosomes to more than two daughters.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4F1199AE-CF21-4015-9152-820C45F3F127}"/>
              </a:ext>
            </a:extLst>
          </p:cNvPr>
          <p:cNvSpPr>
            <a:spLocks noGrp="1"/>
          </p:cNvSpPr>
          <p:nvPr/>
        </p:nvSpPr>
        <p:spPr>
          <a:xfrm>
            <a:off x="13620750" y="7477125"/>
            <a:ext cx="9620250" cy="2476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125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125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Centrosome clustering can restore two poles after faulty attachments form.</a:t>
            </a:r>
          </a:p>
        </p:txBody>
      </p:sp>
    </p:spTree>
    <p:extLst>
      <p:ext uri="{BB962C8B-B14F-4D97-AF65-F5344CB8AC3E}">
        <p14:creationId xmlns:p14="http://schemas.microsoft.com/office/powerpoint/2010/main" val="98878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840916-B874-9A18-8396-0E73B99F0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17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8A32E13D-1780-4F88-8715-C60EF1B90244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Segregation errors and selection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B05B5BB8-F7A4-4E6A-8558-10A388E534BF}"/>
              </a:ext>
            </a:extLst>
          </p:cNvPr>
          <p:cNvSpPr>
            <a:spLocks noGrp="1"/>
          </p:cNvSpPr>
          <p:nvPr/>
        </p:nvSpPr>
        <p:spPr>
          <a:xfrm>
            <a:off x="904875" y="2333625"/>
            <a:ext cx="8096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725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725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Generation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CC1342EB-B603-4A79-94E0-06AE2CA3D18B}"/>
              </a:ext>
            </a:extLst>
          </p:cNvPr>
          <p:cNvSpPr>
            <a:spLocks noGrp="1"/>
          </p:cNvSpPr>
          <p:nvPr/>
        </p:nvSpPr>
        <p:spPr>
          <a:xfrm>
            <a:off x="9525000" y="2428875"/>
            <a:ext cx="1381125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3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3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Segregation errors create new chromosome states.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224148A4-3815-4870-B15B-D31B4C1D7983}"/>
              </a:ext>
            </a:extLst>
          </p:cNvPr>
          <p:cNvSpPr>
            <a:spLocks noGrp="1"/>
          </p:cNvSpPr>
          <p:nvPr/>
        </p:nvSpPr>
        <p:spPr>
          <a:xfrm>
            <a:off x="904875" y="5286375"/>
            <a:ext cx="8096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725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725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Fate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1EC47E95-FEDD-4D3C-ADAA-7F61E3DF20C6}"/>
              </a:ext>
            </a:extLst>
          </p:cNvPr>
          <p:cNvSpPr>
            <a:spLocks noGrp="1"/>
          </p:cNvSpPr>
          <p:nvPr/>
        </p:nvSpPr>
        <p:spPr>
          <a:xfrm>
            <a:off x="9525000" y="5381625"/>
            <a:ext cx="1381125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3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3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Cells with different states may survive and divide differently.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0914D66A-C69F-4770-BEE1-24D532D16966}"/>
              </a:ext>
            </a:extLst>
          </p:cNvPr>
          <p:cNvSpPr>
            <a:spLocks noGrp="1"/>
          </p:cNvSpPr>
          <p:nvPr/>
        </p:nvSpPr>
        <p:spPr>
          <a:xfrm>
            <a:off x="904875" y="8239125"/>
            <a:ext cx="8096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725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725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Observed population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5A7A0DAC-9A59-48DB-A296-4ECD0F84AFE7}"/>
              </a:ext>
            </a:extLst>
          </p:cNvPr>
          <p:cNvSpPr>
            <a:spLocks noGrp="1"/>
          </p:cNvSpPr>
          <p:nvPr/>
        </p:nvSpPr>
        <p:spPr>
          <a:xfrm>
            <a:off x="9525000" y="8334375"/>
            <a:ext cx="1381125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3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3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The endpoint reflects both processes.</a:t>
            </a:r>
          </a:p>
        </p:txBody>
      </p:sp>
    </p:spTree>
    <p:extLst>
      <p:ext uri="{BB962C8B-B14F-4D97-AF65-F5344CB8AC3E}">
        <p14:creationId xmlns:p14="http://schemas.microsoft.com/office/powerpoint/2010/main" val="1427332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4576FB-13FC-3AEF-6B6F-79E62129D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42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D1B73-1540-5D60-4C49-95A01081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5189E8-0667-B3C4-55B5-1A8EE1E18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55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13117-B258-A611-5868-ED2E46CF3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9CEFE1-6F30-23DB-16D6-E01C5E9DC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25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7CF07-BDA8-11FF-9516-58D875237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27EBC6-B433-964D-69F7-335E36AD4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33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BF6A1-C3E2-8486-A597-AC1617195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CE1FE2-5461-B8D1-34B5-48CEA8B9B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7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CAB8B037-FEF3-4BD9-8248-4022BA87431B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Live-cell imaging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18AF83F1-602F-4A79-BD7F-6885EA0EDE7C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120015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Principle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F81CE2EE-AD63-498E-9E5B-4546B3B0C65A}"/>
              </a:ext>
            </a:extLst>
          </p:cNvPr>
          <p:cNvSpPr>
            <a:spLocks noGrp="1"/>
          </p:cNvSpPr>
          <p:nvPr/>
        </p:nvSpPr>
        <p:spPr>
          <a:xfrm>
            <a:off x="723900" y="2781300"/>
            <a:ext cx="1200150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Follow labeled DNA through a division.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A21E6089-77E2-41AA-81C1-E1C01D88BB54}"/>
              </a:ext>
            </a:extLst>
          </p:cNvPr>
          <p:cNvSpPr>
            <a:spLocks noGrp="1"/>
          </p:cNvSpPr>
          <p:nvPr/>
        </p:nvSpPr>
        <p:spPr>
          <a:xfrm>
            <a:off x="723900" y="4895850"/>
            <a:ext cx="120015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Advantages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E2CCFC9E-F05D-4989-BC83-A150B468EC13}"/>
              </a:ext>
            </a:extLst>
          </p:cNvPr>
          <p:cNvSpPr>
            <a:spLocks noGrp="1"/>
          </p:cNvSpPr>
          <p:nvPr/>
        </p:nvSpPr>
        <p:spPr>
          <a:xfrm>
            <a:off x="723900" y="5638800"/>
            <a:ext cx="1200150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Preserves event order and mother–daughter relationships.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9242200C-9315-49C8-A35E-97BEC893AA29}"/>
              </a:ext>
            </a:extLst>
          </p:cNvPr>
          <p:cNvSpPr>
            <a:spLocks noGrp="1"/>
          </p:cNvSpPr>
          <p:nvPr/>
        </p:nvSpPr>
        <p:spPr>
          <a:xfrm>
            <a:off x="723900" y="7753350"/>
            <a:ext cx="120015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Limitations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8FD44108-7ABF-4DCB-9CEF-6D5F847F4D55}"/>
              </a:ext>
            </a:extLst>
          </p:cNvPr>
          <p:cNvSpPr>
            <a:spLocks noGrp="1"/>
          </p:cNvSpPr>
          <p:nvPr/>
        </p:nvSpPr>
        <p:spPr>
          <a:xfrm>
            <a:off x="723900" y="8496300"/>
            <a:ext cx="1200150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Labels, illumination and sampling can alter or miss events.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668375" y="4137774"/>
            <a:ext cx="9906000" cy="453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378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54F0F7B9-2633-4F9D-B333-E98D2A83D59C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Metaphase karyotyping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9C2E0A71-D0C8-412D-B714-BF92F3977283}"/>
              </a:ext>
            </a:extLst>
          </p:cNvPr>
          <p:cNvSpPr>
            <a:spLocks noGrp="1"/>
          </p:cNvSpPr>
          <p:nvPr/>
        </p:nvSpPr>
        <p:spPr>
          <a:xfrm>
            <a:off x="857250" y="2238375"/>
            <a:ext cx="2238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90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90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Principle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62C85389-37B4-4734-90A3-DEBE24DF82AE}"/>
              </a:ext>
            </a:extLst>
          </p:cNvPr>
          <p:cNvSpPr>
            <a:spLocks noGrp="1"/>
          </p:cNvSpPr>
          <p:nvPr/>
        </p:nvSpPr>
        <p:spPr>
          <a:xfrm>
            <a:off x="857250" y="3048000"/>
            <a:ext cx="11768504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125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125" b="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Spread chromosomes from one mitotic cell. Count them and identify large structural changes.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35809E3C-BAD8-4634-9932-FBA3772FBFEC}"/>
              </a:ext>
            </a:extLst>
          </p:cNvPr>
          <p:cNvSpPr>
            <a:spLocks noGrp="1"/>
          </p:cNvSpPr>
          <p:nvPr/>
        </p:nvSpPr>
        <p:spPr>
          <a:xfrm>
            <a:off x="857250" y="5286375"/>
            <a:ext cx="2238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90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90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Advantages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4F3CFB2C-994E-4275-A4C0-11EE90D9BC38}"/>
              </a:ext>
            </a:extLst>
          </p:cNvPr>
          <p:cNvSpPr>
            <a:spLocks noGrp="1"/>
          </p:cNvSpPr>
          <p:nvPr/>
        </p:nvSpPr>
        <p:spPr>
          <a:xfrm>
            <a:off x="857250" y="6096000"/>
            <a:ext cx="11768504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125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125" b="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Shows the chromosome complement of an individual cell. Chromosome paints help establish identity.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4675DECB-EAD4-4894-B16F-F21E33B2B17A}"/>
              </a:ext>
            </a:extLst>
          </p:cNvPr>
          <p:cNvSpPr>
            <a:spLocks noGrp="1"/>
          </p:cNvSpPr>
          <p:nvPr/>
        </p:nvSpPr>
        <p:spPr>
          <a:xfrm>
            <a:off x="857250" y="8334375"/>
            <a:ext cx="2238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90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90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Limitations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75839186-BC76-497E-8ED5-9993905D8B1E}"/>
              </a:ext>
            </a:extLst>
          </p:cNvPr>
          <p:cNvSpPr>
            <a:spLocks noGrp="1"/>
          </p:cNvSpPr>
          <p:nvPr/>
        </p:nvSpPr>
        <p:spPr>
          <a:xfrm>
            <a:off x="857250" y="9144000"/>
            <a:ext cx="11768504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125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125" b="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Samples cells that reach mitosis. Preparation can lose chromosomes. Small changes remain unresolved.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9A4D750-640B-6AA4-3E90-50CB07AEFBDE}"/>
              </a:ext>
            </a:extLst>
          </p:cNvPr>
          <p:cNvGrpSpPr/>
          <p:nvPr/>
        </p:nvGrpSpPr>
        <p:grpSpPr>
          <a:xfrm>
            <a:off x="15380207" y="1695450"/>
            <a:ext cx="5797297" cy="11384684"/>
            <a:chOff x="14282927" y="4202700"/>
            <a:chExt cx="4299927" cy="844416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CAEA4E8-9321-9A2D-F5BD-508C14ACB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585" t="54706" r="62455"/>
            <a:stretch>
              <a:fillRect/>
            </a:stretch>
          </p:blipFill>
          <p:spPr>
            <a:xfrm>
              <a:off x="14282927" y="4202700"/>
              <a:ext cx="4117753" cy="446505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D541FFD-2DF5-59D7-8626-EB47269F9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7997" t="55389"/>
            <a:stretch>
              <a:fillRect/>
            </a:stretch>
          </p:blipFill>
          <p:spPr>
            <a:xfrm>
              <a:off x="14326338" y="8249031"/>
              <a:ext cx="4256516" cy="43978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77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61E342C6-6EC6-4816-8536-9735CD9DEE34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Fluorescence in situ hybridization (FISH)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91BEDDA6-B68C-4B16-B733-ADFE2DAD3A9A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120015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Principle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1E4812D7-590D-4415-94BC-E86E8F21C0B0}"/>
              </a:ext>
            </a:extLst>
          </p:cNvPr>
          <p:cNvSpPr>
            <a:spLocks noGrp="1"/>
          </p:cNvSpPr>
          <p:nvPr/>
        </p:nvSpPr>
        <p:spPr>
          <a:xfrm>
            <a:off x="723900" y="2781300"/>
            <a:ext cx="1200150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A labeled probe recognizes a complementary DNA sequence in fixed cells.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F70CB8E2-6908-4D6E-8A54-ECB37C1C3F79}"/>
              </a:ext>
            </a:extLst>
          </p:cNvPr>
          <p:cNvSpPr>
            <a:spLocks noGrp="1"/>
          </p:cNvSpPr>
          <p:nvPr/>
        </p:nvSpPr>
        <p:spPr>
          <a:xfrm>
            <a:off x="723900" y="4895850"/>
            <a:ext cx="120015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Advantages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4CA120EC-D4F4-44F9-B1EC-2663F03AEAF5}"/>
              </a:ext>
            </a:extLst>
          </p:cNvPr>
          <p:cNvSpPr>
            <a:spLocks noGrp="1"/>
          </p:cNvSpPr>
          <p:nvPr/>
        </p:nvSpPr>
        <p:spPr>
          <a:xfrm>
            <a:off x="723900" y="5638800"/>
            <a:ext cx="1200150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Connects sequence identity to nuclear or chromosomal location.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50D4549F-6C7E-4CC0-BFCA-45AF53CFF61A}"/>
              </a:ext>
            </a:extLst>
          </p:cNvPr>
          <p:cNvSpPr>
            <a:spLocks noGrp="1"/>
          </p:cNvSpPr>
          <p:nvPr/>
        </p:nvSpPr>
        <p:spPr>
          <a:xfrm>
            <a:off x="723900" y="7753350"/>
            <a:ext cx="120015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Limitations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AE5A598F-67DF-4ADC-929B-2DBDA0C4732D}"/>
              </a:ext>
            </a:extLst>
          </p:cNvPr>
          <p:cNvSpPr>
            <a:spLocks noGrp="1"/>
          </p:cNvSpPr>
          <p:nvPr/>
        </p:nvSpPr>
        <p:spPr>
          <a:xfrm>
            <a:off x="723900" y="8496300"/>
            <a:ext cx="1200150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Selected loci only. Signals can overlap, split or fail.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299252" y="2190750"/>
            <a:ext cx="4644246" cy="842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20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F6BBD2A6-2984-4CA5-AC49-E91A6A80E5F1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DNA copy-number measurements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F5DA4E12-4622-41CD-A29E-6F02C70B49DB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120015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Principle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56E51B0A-942D-43CD-BA31-F6CC151AADD0}"/>
              </a:ext>
            </a:extLst>
          </p:cNvPr>
          <p:cNvSpPr>
            <a:spLocks noGrp="1"/>
          </p:cNvSpPr>
          <p:nvPr/>
        </p:nvSpPr>
        <p:spPr>
          <a:xfrm>
            <a:off x="723900" y="2781300"/>
            <a:ext cx="1200150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Measure DNA abundance across reference-genome intervals.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463B24B2-9158-4D6D-835B-816984A1FC23}"/>
              </a:ext>
            </a:extLst>
          </p:cNvPr>
          <p:cNvSpPr>
            <a:spLocks noGrp="1"/>
          </p:cNvSpPr>
          <p:nvPr/>
        </p:nvSpPr>
        <p:spPr>
          <a:xfrm>
            <a:off x="723900" y="4895850"/>
            <a:ext cx="120015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Advantages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5A72A963-C3B8-47E3-9100-DCB93BD8F7EE}"/>
              </a:ext>
            </a:extLst>
          </p:cNvPr>
          <p:cNvSpPr>
            <a:spLocks noGrp="1"/>
          </p:cNvSpPr>
          <p:nvPr/>
        </p:nvSpPr>
        <p:spPr>
          <a:xfrm>
            <a:off x="723900" y="5638800"/>
            <a:ext cx="1200150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Detects gains, losses and amplification. Single cells reveal variation.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BFB7BE3E-5A68-4087-86E9-0C5FF1F2D576}"/>
              </a:ext>
            </a:extLst>
          </p:cNvPr>
          <p:cNvSpPr>
            <a:spLocks noGrp="1"/>
          </p:cNvSpPr>
          <p:nvPr/>
        </p:nvSpPr>
        <p:spPr>
          <a:xfrm>
            <a:off x="723900" y="7753350"/>
            <a:ext cx="120015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7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Limitations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356695CA-FBDB-4CAF-8D62-44A780D924B6}"/>
              </a:ext>
            </a:extLst>
          </p:cNvPr>
          <p:cNvSpPr>
            <a:spLocks noGrp="1"/>
          </p:cNvSpPr>
          <p:nvPr/>
        </p:nvSpPr>
        <p:spPr>
          <a:xfrm>
            <a:off x="723900" y="8496300"/>
            <a:ext cx="12001500" cy="1828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4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Copy number alone leaves order, orientation and location unresolved.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668375" y="4349781"/>
            <a:ext cx="9906000" cy="4111564"/>
          </a:xfrm>
          <a:prstGeom prst="rect">
            <a:avLst/>
          </a:prstGeom>
        </p:spPr>
      </p:pic>
      <p:sp>
        <p:nvSpPr>
          <p:cNvPr id="9" name="question">
            <a:extLst>
              <a:ext uri="{FF2B5EF4-FFF2-40B4-BE49-F238E27FC236}">
                <a16:creationId xmlns:a16="http://schemas.microsoft.com/office/drawing/2014/main" id="{042B934C-D636-4706-9283-9403798766DC}"/>
              </a:ext>
            </a:extLst>
          </p:cNvPr>
          <p:cNvSpPr>
            <a:spLocks noGrp="1"/>
          </p:cNvSpPr>
          <p:nvPr/>
        </p:nvSpPr>
        <p:spPr>
          <a:xfrm>
            <a:off x="666750" y="11906250"/>
            <a:ext cx="2276475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825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3825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Could two populations have the same average copy number?</a:t>
            </a:r>
          </a:p>
        </p:txBody>
      </p:sp>
    </p:spTree>
    <p:extLst>
      <p:ext uri="{BB962C8B-B14F-4D97-AF65-F5344CB8AC3E}">
        <p14:creationId xmlns:p14="http://schemas.microsoft.com/office/powerpoint/2010/main" val="1701621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C11D6225-4EB0-486E-924F-B1F52465B84E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Reading a copy-number profile</a:t>
            </a:r>
          </a:p>
        </p:txBody>
      </p:sp>
      <p:sp>
        <p:nvSpPr>
          <p:cNvPr id="2" name="source">
            <a:extLst>
              <a:ext uri="{FF2B5EF4-FFF2-40B4-BE49-F238E27FC236}">
                <a16:creationId xmlns:a16="http://schemas.microsoft.com/office/drawing/2014/main" id="{D97A6F0F-2B3C-48AA-AF20-762174285F6C}"/>
              </a:ext>
            </a:extLst>
          </p:cNvPr>
          <p:cNvSpPr>
            <a:spLocks noGrp="1"/>
          </p:cNvSpPr>
          <p:nvPr/>
        </p:nvSpPr>
        <p:spPr>
          <a:xfrm>
            <a:off x="285750" y="13106400"/>
            <a:ext cx="23526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defRPr>
            </a:pPr>
            <a:r>
              <a: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rPr>
              <a:t>Li et al., Nature, 2014, Fig. 1A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24048" y="2571750"/>
            <a:ext cx="22145403" cy="9191625"/>
          </a:xfrm>
          <a:prstGeom prst="rect">
            <a:avLst/>
          </a:prstGeom>
        </p:spPr>
      </p:pic>
      <p:sp>
        <p:nvSpPr>
          <p:cNvPr id="4" name="takeaway">
            <a:extLst>
              <a:ext uri="{FF2B5EF4-FFF2-40B4-BE49-F238E27FC236}">
                <a16:creationId xmlns:a16="http://schemas.microsoft.com/office/drawing/2014/main" id="{EC38788B-8D4B-42AC-8F41-CC8E25DCC815}"/>
              </a:ext>
            </a:extLst>
          </p:cNvPr>
          <p:cNvSpPr>
            <a:spLocks noGrp="1"/>
          </p:cNvSpPr>
          <p:nvPr/>
        </p:nvSpPr>
        <p:spPr>
          <a:xfrm>
            <a:off x="666750" y="11906250"/>
            <a:ext cx="2276475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Reference position on the x-axis. DNA copy number on the y-axis.</a:t>
            </a:r>
          </a:p>
        </p:txBody>
      </p:sp>
    </p:spTree>
    <p:extLst>
      <p:ext uri="{BB962C8B-B14F-4D97-AF65-F5344CB8AC3E}">
        <p14:creationId xmlns:p14="http://schemas.microsoft.com/office/powerpoint/2010/main" val="1647337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014D0106-772B-415E-99DD-7CE83A780DC7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Chromothripsis: fragmentation and reassembly</a:t>
            </a:r>
          </a:p>
        </p:txBody>
      </p:sp>
      <p:sp>
        <p:nvSpPr>
          <p:cNvPr id="2" name="source">
            <a:extLst>
              <a:ext uri="{FF2B5EF4-FFF2-40B4-BE49-F238E27FC236}">
                <a16:creationId xmlns:a16="http://schemas.microsoft.com/office/drawing/2014/main" id="{E45D7045-3EE2-452E-9D4B-E224DC9246A6}"/>
              </a:ext>
            </a:extLst>
          </p:cNvPr>
          <p:cNvSpPr>
            <a:spLocks noGrp="1"/>
          </p:cNvSpPr>
          <p:nvPr/>
        </p:nvSpPr>
        <p:spPr>
          <a:xfrm>
            <a:off x="285750" y="13106400"/>
            <a:ext cx="23526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defRPr>
            </a:pPr>
            <a:r>
              <a: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rPr>
              <a:t>Li et al., Nature, 2014, Supplementary Fig. 4A–B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25859" y="1762125"/>
            <a:ext cx="17265532" cy="10001250"/>
          </a:xfrm>
          <a:prstGeom prst="rect">
            <a:avLst/>
          </a:prstGeom>
        </p:spPr>
      </p:pic>
      <p:sp>
        <p:nvSpPr>
          <p:cNvPr id="4" name="takeaway">
            <a:extLst>
              <a:ext uri="{FF2B5EF4-FFF2-40B4-BE49-F238E27FC236}">
                <a16:creationId xmlns:a16="http://schemas.microsoft.com/office/drawing/2014/main" id="{C945070E-8F4F-4F9E-8913-E25C66095947}"/>
              </a:ext>
            </a:extLst>
          </p:cNvPr>
          <p:cNvSpPr>
            <a:spLocks noGrp="1"/>
          </p:cNvSpPr>
          <p:nvPr/>
        </p:nvSpPr>
        <p:spPr>
          <a:xfrm>
            <a:off x="666750" y="11906250"/>
            <a:ext cx="2276475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Inversion changes orientation while preserving copy number.</a:t>
            </a:r>
          </a:p>
        </p:txBody>
      </p:sp>
    </p:spTree>
    <p:extLst>
      <p:ext uri="{BB962C8B-B14F-4D97-AF65-F5344CB8AC3E}">
        <p14:creationId xmlns:p14="http://schemas.microsoft.com/office/powerpoint/2010/main" val="683795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F535D459-143C-4D81-901B-B78201CBFB6D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A deletion followed by amplification</a:t>
            </a:r>
          </a:p>
        </p:txBody>
      </p:sp>
      <p:sp>
        <p:nvSpPr>
          <p:cNvPr id="2" name="source">
            <a:extLst>
              <a:ext uri="{FF2B5EF4-FFF2-40B4-BE49-F238E27FC236}">
                <a16:creationId xmlns:a16="http://schemas.microsoft.com/office/drawing/2014/main" id="{8B3F1E5E-3E45-4AF9-815A-CF65F290B0FA}"/>
              </a:ext>
            </a:extLst>
          </p:cNvPr>
          <p:cNvSpPr>
            <a:spLocks noGrp="1"/>
          </p:cNvSpPr>
          <p:nvPr/>
        </p:nvSpPr>
        <p:spPr>
          <a:xfrm>
            <a:off x="285750" y="13106400"/>
            <a:ext cx="23526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defRPr>
            </a:pPr>
            <a:r>
              <a: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rPr>
              <a:t>Li et al., Nature, 2014, Supplementary Fig. 7A–B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43000" y="2390351"/>
            <a:ext cx="12668250" cy="8887673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34B2F65C-405E-48CC-B22C-EC08386DB5B7}"/>
              </a:ext>
            </a:extLst>
          </p:cNvPr>
          <p:cNvSpPr>
            <a:spLocks noGrp="1"/>
          </p:cNvSpPr>
          <p:nvPr/>
        </p:nvSpPr>
        <p:spPr>
          <a:xfrm>
            <a:off x="15240000" y="3048000"/>
            <a:ext cx="8096250" cy="1381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20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Two segments have been deleted.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E099A2A0-28BB-4E1E-BAB6-29D78BE14915}"/>
              </a:ext>
            </a:extLst>
          </p:cNvPr>
          <p:cNvSpPr>
            <a:spLocks noGrp="1"/>
          </p:cNvSpPr>
          <p:nvPr/>
        </p:nvSpPr>
        <p:spPr>
          <a:xfrm>
            <a:off x="15240000" y="5619750"/>
            <a:ext cx="8096250" cy="2143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6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6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Now amplify the chromosome that remains.</a:t>
            </a:r>
          </a:p>
        </p:txBody>
      </p:sp>
      <p:sp>
        <p:nvSpPr>
          <p:cNvPr id="6" name="takeaway">
            <a:extLst>
              <a:ext uri="{FF2B5EF4-FFF2-40B4-BE49-F238E27FC236}">
                <a16:creationId xmlns:a16="http://schemas.microsoft.com/office/drawing/2014/main" id="{961D0585-23D0-4993-8E28-1DB28F5ED189}"/>
              </a:ext>
            </a:extLst>
          </p:cNvPr>
          <p:cNvSpPr>
            <a:spLocks noGrp="1"/>
          </p:cNvSpPr>
          <p:nvPr/>
        </p:nvSpPr>
        <p:spPr>
          <a:xfrm>
            <a:off x="666750" y="11906250"/>
            <a:ext cx="2276475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Amplification copies the retained DNA. The deleted intervals remain absent.</a:t>
            </a:r>
          </a:p>
        </p:txBody>
      </p:sp>
    </p:spTree>
    <p:extLst>
      <p:ext uri="{BB962C8B-B14F-4D97-AF65-F5344CB8AC3E}">
        <p14:creationId xmlns:p14="http://schemas.microsoft.com/office/powerpoint/2010/main" val="1978982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5D3D645C-78CE-4E36-90B5-A41A9E7D3BDA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Later amplification magnifies an earlier deletion</a:t>
            </a:r>
          </a:p>
        </p:txBody>
      </p:sp>
      <p:sp>
        <p:nvSpPr>
          <p:cNvPr id="2" name="source">
            <a:extLst>
              <a:ext uri="{FF2B5EF4-FFF2-40B4-BE49-F238E27FC236}">
                <a16:creationId xmlns:a16="http://schemas.microsoft.com/office/drawing/2014/main" id="{F4C6DAB2-AE34-4459-B3E7-017832C0082D}"/>
              </a:ext>
            </a:extLst>
          </p:cNvPr>
          <p:cNvSpPr>
            <a:spLocks noGrp="1"/>
          </p:cNvSpPr>
          <p:nvPr/>
        </p:nvSpPr>
        <p:spPr>
          <a:xfrm>
            <a:off x="285750" y="13106400"/>
            <a:ext cx="23526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defRPr>
            </a:pPr>
            <a:r>
              <a: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rPr>
              <a:t>Li et al., Nature, 2014, Supplementary Fig. 7C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20672" y="2286000"/>
            <a:ext cx="12760657" cy="9144000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E1C6809E-74C1-4C97-ACC6-7B8A4D6ABFDE}"/>
              </a:ext>
            </a:extLst>
          </p:cNvPr>
          <p:cNvSpPr>
            <a:spLocks noGrp="1"/>
          </p:cNvSpPr>
          <p:nvPr/>
        </p:nvSpPr>
        <p:spPr>
          <a:xfrm>
            <a:off x="15906750" y="2809875"/>
            <a:ext cx="76200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75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275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The gaps remain absent.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0DBFAD27-37FA-4802-88EB-760CD79B38CE}"/>
              </a:ext>
            </a:extLst>
          </p:cNvPr>
          <p:cNvSpPr>
            <a:spLocks noGrp="1"/>
          </p:cNvSpPr>
          <p:nvPr/>
        </p:nvSpPr>
        <p:spPr>
          <a:xfrm>
            <a:off x="15906750" y="5048250"/>
            <a:ext cx="7620000" cy="2381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75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275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Their neighbors now have two or four copies.</a:t>
            </a:r>
          </a:p>
        </p:txBody>
      </p:sp>
      <p:sp>
        <p:nvSpPr>
          <p:cNvPr id="6" name="takeaway">
            <a:extLst>
              <a:ext uri="{FF2B5EF4-FFF2-40B4-BE49-F238E27FC236}">
                <a16:creationId xmlns:a16="http://schemas.microsoft.com/office/drawing/2014/main" id="{7D760AC2-B54F-46CC-AD7A-7C56BC075FB6}"/>
              </a:ext>
            </a:extLst>
          </p:cNvPr>
          <p:cNvSpPr>
            <a:spLocks noGrp="1"/>
          </p:cNvSpPr>
          <p:nvPr/>
        </p:nvSpPr>
        <p:spPr>
          <a:xfrm>
            <a:off x="666750" y="11906250"/>
            <a:ext cx="2276475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An early deletion can become a larger copy-number step after amplification.</a:t>
            </a:r>
          </a:p>
        </p:txBody>
      </p:sp>
    </p:spTree>
    <p:extLst>
      <p:ext uri="{BB962C8B-B14F-4D97-AF65-F5344CB8AC3E}">
        <p14:creationId xmlns:p14="http://schemas.microsoft.com/office/powerpoint/2010/main" val="692949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6A469037-F75B-416C-A8C7-A807A36F69F5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Junctions add adjacency and orientation</a:t>
            </a:r>
          </a:p>
        </p:txBody>
      </p:sp>
      <p:sp>
        <p:nvSpPr>
          <p:cNvPr id="2" name="source">
            <a:extLst>
              <a:ext uri="{FF2B5EF4-FFF2-40B4-BE49-F238E27FC236}">
                <a16:creationId xmlns:a16="http://schemas.microsoft.com/office/drawing/2014/main" id="{657981C8-06F1-4F25-8A3F-9120B5FB04EF}"/>
              </a:ext>
            </a:extLst>
          </p:cNvPr>
          <p:cNvSpPr>
            <a:spLocks noGrp="1"/>
          </p:cNvSpPr>
          <p:nvPr/>
        </p:nvSpPr>
        <p:spPr>
          <a:xfrm>
            <a:off x="285750" y="13106400"/>
            <a:ext cx="23526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defRPr>
            </a:pPr>
            <a:r>
              <a: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rPr>
              <a:t>Li et al., Nature, 2014, Fig. 1A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2038350"/>
            <a:ext cx="11984507" cy="9525000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8955E3A4-0DC4-4672-BEE0-91ED146D3BE7}"/>
              </a:ext>
            </a:extLst>
          </p:cNvPr>
          <p:cNvSpPr>
            <a:spLocks noGrp="1"/>
          </p:cNvSpPr>
          <p:nvPr/>
        </p:nvSpPr>
        <p:spPr>
          <a:xfrm>
            <a:off x="16764000" y="2762250"/>
            <a:ext cx="6953250" cy="2476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975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975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Arcs connect newly adjacent reference positions.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36695DA-9950-4795-A845-885D6055821B}"/>
              </a:ext>
            </a:extLst>
          </p:cNvPr>
          <p:cNvSpPr>
            <a:spLocks noGrp="1"/>
          </p:cNvSpPr>
          <p:nvPr/>
        </p:nvSpPr>
        <p:spPr>
          <a:xfrm>
            <a:off x="16764000" y="6286500"/>
            <a:ext cx="6953250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975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975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Junction classes identify the orientations of the joined ends.</a:t>
            </a:r>
          </a:p>
        </p:txBody>
      </p:sp>
      <p:sp>
        <p:nvSpPr>
          <p:cNvPr id="6" name="takeaway">
            <a:extLst>
              <a:ext uri="{FF2B5EF4-FFF2-40B4-BE49-F238E27FC236}">
                <a16:creationId xmlns:a16="http://schemas.microsoft.com/office/drawing/2014/main" id="{9B7ACBA3-30F0-4B48-98D3-525EB0DB87B3}"/>
              </a:ext>
            </a:extLst>
          </p:cNvPr>
          <p:cNvSpPr>
            <a:spLocks noGrp="1"/>
          </p:cNvSpPr>
          <p:nvPr/>
        </p:nvSpPr>
        <p:spPr>
          <a:xfrm>
            <a:off x="666750" y="11906250"/>
            <a:ext cx="2276475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Copy number measures abundance. Junctions reveal adjacency and orientation.</a:t>
            </a:r>
          </a:p>
        </p:txBody>
      </p:sp>
    </p:spTree>
    <p:extLst>
      <p:ext uri="{BB962C8B-B14F-4D97-AF65-F5344CB8AC3E}">
        <p14:creationId xmlns:p14="http://schemas.microsoft.com/office/powerpoint/2010/main" val="1302894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3A4E5-42D7-F2A3-244D-F08F5A43D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9507C9-50DC-D66E-F0B8-A3B2A5717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91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74EA1B61-A146-4EC6-8107-7A8FB31A4297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Connecting a cellular event to the inherited genome</a:t>
            </a:r>
          </a:p>
        </p:txBody>
      </p:sp>
      <p:sp>
        <p:nvSpPr>
          <p:cNvPr id="2" name="source">
            <a:extLst>
              <a:ext uri="{FF2B5EF4-FFF2-40B4-BE49-F238E27FC236}">
                <a16:creationId xmlns:a16="http://schemas.microsoft.com/office/drawing/2014/main" id="{0819B198-4628-496A-A053-094F048BE4AA}"/>
              </a:ext>
            </a:extLst>
          </p:cNvPr>
          <p:cNvSpPr>
            <a:spLocks noGrp="1"/>
          </p:cNvSpPr>
          <p:nvPr/>
        </p:nvSpPr>
        <p:spPr>
          <a:xfrm>
            <a:off x="285750" y="13106400"/>
            <a:ext cx="23526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defRPr>
            </a:pPr>
            <a:r>
              <a:rPr sz="2175" b="0">
                <a:solidFill>
                  <a:srgbClr val="333333"/>
                </a:solidFill>
                <a:latin typeface="Helvetica"/>
                <a:ea typeface="Helvetica"/>
                <a:cs typeface="Helvetica"/>
              </a:rPr>
              <a:t>Zhang et al., Nature, 2015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56318" y="1762125"/>
            <a:ext cx="19071364" cy="9810750"/>
          </a:xfrm>
          <a:prstGeom prst="rect">
            <a:avLst/>
          </a:prstGeom>
        </p:spPr>
      </p:pic>
      <p:sp>
        <p:nvSpPr>
          <p:cNvPr id="4" name="takeaway">
            <a:extLst>
              <a:ext uri="{FF2B5EF4-FFF2-40B4-BE49-F238E27FC236}">
                <a16:creationId xmlns:a16="http://schemas.microsoft.com/office/drawing/2014/main" id="{95E05902-0E32-48EF-8E88-E0FE8AE5F7CE}"/>
              </a:ext>
            </a:extLst>
          </p:cNvPr>
          <p:cNvSpPr>
            <a:spLocks noGrp="1"/>
          </p:cNvSpPr>
          <p:nvPr/>
        </p:nvSpPr>
        <p:spPr>
          <a:xfrm>
            <a:off x="666750" y="11906250"/>
            <a:ext cx="2276475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3675" b="0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Link the observed cell history to the genomes inherited by its daughters.</a:t>
            </a:r>
          </a:p>
        </p:txBody>
      </p:sp>
    </p:spTree>
    <p:extLst>
      <p:ext uri="{BB962C8B-B14F-4D97-AF65-F5344CB8AC3E}">
        <p14:creationId xmlns:p14="http://schemas.microsoft.com/office/powerpoint/2010/main" val="273229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7C46F-C5FF-2A52-AD90-207A643BC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0FF0FA-ECC3-DFFD-887E-CF0CEA373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216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04A5F-4583-B9AE-B5C8-D15D84392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0523D72-6EE3-4122-9B19-2EDD47E36E4A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A junction establishes sequence adjacency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4EC39CCA-BB3A-9449-7BA5-7A886C67B4BA}"/>
              </a:ext>
            </a:extLst>
          </p:cNvPr>
          <p:cNvSpPr>
            <a:spLocks noGrp="1"/>
          </p:cNvSpPr>
          <p:nvPr/>
        </p:nvSpPr>
        <p:spPr>
          <a:xfrm>
            <a:off x="1619250" y="3000375"/>
            <a:ext cx="215265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660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660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A–B     B–C     C–A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66DE5D03-E631-9FCC-DF54-B6C6474F6025}"/>
              </a:ext>
            </a:extLst>
          </p:cNvPr>
          <p:cNvSpPr>
            <a:spLocks noGrp="1"/>
          </p:cNvSpPr>
          <p:nvPr/>
        </p:nvSpPr>
        <p:spPr>
          <a:xfrm>
            <a:off x="1047750" y="6191250"/>
            <a:ext cx="21907500" cy="2190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875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lang="en-US" sz="4875" b="0" dirty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What kind of DNA structures could satisfy this kind of linkage pattern?</a:t>
            </a:r>
            <a:endParaRPr sz="4875" b="0" dirty="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89924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E1F15B5C-2754-4B3B-B1D2-B1D0A138D133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Extrachromosomal DNA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48539" y="2047875"/>
            <a:ext cx="9971171" cy="10001250"/>
          </a:xfrm>
          <a:prstGeom prst="rect">
            <a:avLst/>
          </a:prstGeom>
        </p:spPr>
      </p:pic>
      <p:sp>
        <p:nvSpPr>
          <p:cNvPr id="3" name="text">
            <a:extLst>
              <a:ext uri="{FF2B5EF4-FFF2-40B4-BE49-F238E27FC236}">
                <a16:creationId xmlns:a16="http://schemas.microsoft.com/office/drawing/2014/main" id="{8D456024-6FB3-4ED3-B92D-5F9BD20253D8}"/>
              </a:ext>
            </a:extLst>
          </p:cNvPr>
          <p:cNvSpPr>
            <a:spLocks noGrp="1"/>
          </p:cNvSpPr>
          <p:nvPr/>
        </p:nvSpPr>
        <p:spPr>
          <a:xfrm>
            <a:off x="13239750" y="2714625"/>
            <a:ext cx="10001250" cy="2190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875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875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Amplified DNA physically separate from the chromosomes.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86E49F3A-D679-4AC8-9416-6897BA4AE93C}"/>
              </a:ext>
            </a:extLst>
          </p:cNvPr>
          <p:cNvSpPr>
            <a:spLocks noGrp="1"/>
          </p:cNvSpPr>
          <p:nvPr/>
        </p:nvSpPr>
        <p:spPr>
          <a:xfrm>
            <a:off x="13239750" y="7334250"/>
            <a:ext cx="10001250" cy="2952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20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Large cancer-associated ecDNA are usually circular and lack conventional centromeres.</a:t>
            </a:r>
          </a:p>
        </p:txBody>
      </p:sp>
    </p:spTree>
    <p:extLst>
      <p:ext uri="{BB962C8B-B14F-4D97-AF65-F5344CB8AC3E}">
        <p14:creationId xmlns:p14="http://schemas.microsoft.com/office/powerpoint/2010/main" val="1193687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6901DD7F-69C9-44DB-84E0-72A5BCB2D3D9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ecDNA and chromosomal amplification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14588" y="2047875"/>
            <a:ext cx="7753324" cy="9001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411338" y="2047875"/>
            <a:ext cx="7753324" cy="9001125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1640E113-9B72-4740-BFE6-96501F0C7368}"/>
              </a:ext>
            </a:extLst>
          </p:cNvPr>
          <p:cNvSpPr>
            <a:spLocks noGrp="1"/>
          </p:cNvSpPr>
          <p:nvPr/>
        </p:nvSpPr>
        <p:spPr>
          <a:xfrm>
            <a:off x="1238250" y="11077575"/>
            <a:ext cx="10287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975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975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ecDNA / double minutes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EA7BD737-D8E4-494E-B886-03BB125B7CE2}"/>
              </a:ext>
            </a:extLst>
          </p:cNvPr>
          <p:cNvSpPr>
            <a:spLocks noGrp="1"/>
          </p:cNvSpPr>
          <p:nvPr/>
        </p:nvSpPr>
        <p:spPr>
          <a:xfrm>
            <a:off x="13049250" y="11077575"/>
            <a:ext cx="10572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825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825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HSR: chromosomal amplification</a:t>
            </a:r>
          </a:p>
        </p:txBody>
      </p:sp>
    </p:spTree>
    <p:extLst>
      <p:ext uri="{BB962C8B-B14F-4D97-AF65-F5344CB8AC3E}">
        <p14:creationId xmlns:p14="http://schemas.microsoft.com/office/powerpoint/2010/main" val="10777518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AD9EC505-D34A-4CC5-A415-F886C7BA2DA5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Unequal ecDNA partition creates copy-number variation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0929" y="2238375"/>
            <a:ext cx="12916142" cy="9858375"/>
          </a:xfrm>
          <a:prstGeom prst="rect">
            <a:avLst/>
          </a:prstGeom>
        </p:spPr>
      </p:pic>
      <p:sp>
        <p:nvSpPr>
          <p:cNvPr id="3" name="text">
            <a:extLst>
              <a:ext uri="{FF2B5EF4-FFF2-40B4-BE49-F238E27FC236}">
                <a16:creationId xmlns:a16="http://schemas.microsoft.com/office/drawing/2014/main" id="{742C0CC8-3263-4314-A716-54ACFF03A7FC}"/>
              </a:ext>
            </a:extLst>
          </p:cNvPr>
          <p:cNvSpPr>
            <a:spLocks noGrp="1"/>
          </p:cNvSpPr>
          <p:nvPr/>
        </p:nvSpPr>
        <p:spPr>
          <a:xfrm>
            <a:off x="14954250" y="3000375"/>
            <a:ext cx="8429625" cy="228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6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6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Daughters can receive different numbers of copies.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E86262D2-3FC5-4315-AB50-AFB0E4358DA9}"/>
              </a:ext>
            </a:extLst>
          </p:cNvPr>
          <p:cNvSpPr>
            <a:spLocks noGrp="1"/>
          </p:cNvSpPr>
          <p:nvPr/>
        </p:nvSpPr>
        <p:spPr>
          <a:xfrm>
            <a:off x="14954250" y="7810500"/>
            <a:ext cx="8429625" cy="228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20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Survival and growth then change the population distribution.</a:t>
            </a:r>
          </a:p>
        </p:txBody>
      </p:sp>
    </p:spTree>
    <p:extLst>
      <p:ext uri="{BB962C8B-B14F-4D97-AF65-F5344CB8AC3E}">
        <p14:creationId xmlns:p14="http://schemas.microsoft.com/office/powerpoint/2010/main" val="1971234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C9E76-4934-0FDE-13C5-27CA216D4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31D507-495F-6941-2C6A-115E92278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90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E34E148B-20C7-4C2E-91D4-0D6E469AB50A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How does ecDNA reach daughter nuclei?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68BBE1E6-EBA3-4FDE-A6A0-15FCD9A7B4D7}"/>
              </a:ext>
            </a:extLst>
          </p:cNvPr>
          <p:cNvSpPr>
            <a:spLocks noGrp="1"/>
          </p:cNvSpPr>
          <p:nvPr/>
        </p:nvSpPr>
        <p:spPr>
          <a:xfrm>
            <a:off x="1047750" y="3286125"/>
            <a:ext cx="1609725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540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540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No conventional centromere.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AE17891E-D296-4D8C-95C0-BC9F3FDDD34D}"/>
              </a:ext>
            </a:extLst>
          </p:cNvPr>
          <p:cNvSpPr>
            <a:spLocks noGrp="1"/>
          </p:cNvSpPr>
          <p:nvPr/>
        </p:nvSpPr>
        <p:spPr>
          <a:xfrm>
            <a:off x="1047750" y="5715000"/>
            <a:ext cx="16097250" cy="2190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9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9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Yet the DNA persists through many divisions.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478500" y="5715000"/>
            <a:ext cx="4191000" cy="4191000"/>
          </a:xfrm>
          <a:prstGeom prst="rect">
            <a:avLst/>
          </a:prstGeom>
        </p:spPr>
      </p:pic>
      <p:sp>
        <p:nvSpPr>
          <p:cNvPr id="5" name="text">
            <a:extLst>
              <a:ext uri="{FF2B5EF4-FFF2-40B4-BE49-F238E27FC236}">
                <a16:creationId xmlns:a16="http://schemas.microsoft.com/office/drawing/2014/main" id="{C1441597-06E5-4C69-8BD3-077D2F801472}"/>
              </a:ext>
            </a:extLst>
          </p:cNvPr>
          <p:cNvSpPr>
            <a:spLocks noGrp="1"/>
          </p:cNvSpPr>
          <p:nvPr/>
        </p:nvSpPr>
        <p:spPr>
          <a:xfrm>
            <a:off x="18145125" y="10239375"/>
            <a:ext cx="5476875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60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360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Ashley Nichols</a:t>
            </a:r>
          </a:p>
        </p:txBody>
      </p:sp>
    </p:spTree>
    <p:extLst>
      <p:ext uri="{BB962C8B-B14F-4D97-AF65-F5344CB8AC3E}">
        <p14:creationId xmlns:p14="http://schemas.microsoft.com/office/powerpoint/2010/main" val="1869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41AAEF-72A5-CADD-D24C-BFF2F2894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Rectangle"/>
          <p:cNvSpPr/>
          <p:nvPr/>
        </p:nvSpPr>
        <p:spPr>
          <a:xfrm>
            <a:off x="-113413" y="12425133"/>
            <a:ext cx="24610827" cy="14428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29" name="Line Line" descr="Line Lin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50801" y="12345835"/>
            <a:ext cx="24485602" cy="101601"/>
          </a:xfrm>
          <a:prstGeom prst="rect">
            <a:avLst/>
          </a:prstGeom>
        </p:spPr>
      </p:pic>
      <p:sp>
        <p:nvSpPr>
          <p:cNvPr id="331" name="Lange et al, 2022 (PMID: 36123406); Levan &amp; Levan, 1978 (PMID: 649427)"/>
          <p:cNvSpPr txBox="1"/>
          <p:nvPr/>
        </p:nvSpPr>
        <p:spPr>
          <a:xfrm>
            <a:off x="204520" y="12544685"/>
            <a:ext cx="11183257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defRPr sz="2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Lange et al, 2022 (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PMID: 36123406</a:t>
            </a:r>
            <a:r>
              <a:t>); Levan &amp; Levan, 1978 (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PMID: 649427</a:t>
            </a:r>
            <a:r>
              <a:t>)</a:t>
            </a:r>
          </a:p>
        </p:txBody>
      </p:sp>
      <p:sp>
        <p:nvSpPr>
          <p:cNvPr id="332" name="Ashley Nichols"/>
          <p:cNvSpPr txBox="1"/>
          <p:nvPr/>
        </p:nvSpPr>
        <p:spPr>
          <a:xfrm>
            <a:off x="21080445" y="13064943"/>
            <a:ext cx="311266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3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Ashley Nichols</a:t>
            </a:r>
          </a:p>
        </p:txBody>
      </p:sp>
      <p:sp>
        <p:nvSpPr>
          <p:cNvPr id="333" name="Live-cell imaging of ecDNA segregation confirms frequent chromosome ‘hitchhiking’"/>
          <p:cNvSpPr txBox="1"/>
          <p:nvPr/>
        </p:nvSpPr>
        <p:spPr>
          <a:xfrm>
            <a:off x="158542" y="259760"/>
            <a:ext cx="23147593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Live-cell imaging of ecDNA segregation confirms frequent chromosome ‘hitchhiking’</a:t>
            </a:r>
          </a:p>
        </p:txBody>
      </p:sp>
      <p:pic>
        <p:nvPicPr>
          <p:cNvPr id="33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76402" y="10345260"/>
            <a:ext cx="2667001" cy="2667001"/>
          </a:xfrm>
          <a:prstGeom prst="rect">
            <a:avLst/>
          </a:prstGeom>
          <a:ln w="12700">
            <a:miter lim="400000"/>
          </a:ln>
          <a:effectLst>
            <a:outerShdw blurRad="190500" dist="109222" dir="5400000" rotWithShape="0">
              <a:srgbClr val="000000"/>
            </a:outerShdw>
          </a:effectLst>
        </p:spPr>
      </p:pic>
      <p:pic>
        <p:nvPicPr>
          <p:cNvPr id="335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6310" y="2331559"/>
            <a:ext cx="9938009" cy="6595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Screenshot 2024-05-09 at 10.14.38 AM.png" descr="Screenshot 2024-05-09 at 10.14.38 A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9329" y="2084990"/>
            <a:ext cx="5847954" cy="6349207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Text Placeholder 13"/>
          <p:cNvSpPr/>
          <p:nvPr/>
        </p:nvSpPr>
        <p:spPr>
          <a:xfrm>
            <a:off x="1310623" y="9472026"/>
            <a:ext cx="1525264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>
            <a:lvl1pPr algn="l" defTabSz="1828800">
              <a:spcBef>
                <a:spcPts val="1200"/>
              </a:spcBef>
              <a:defRPr sz="4000" b="1">
                <a:solidFill>
                  <a:srgbClr val="0B246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ecDNA contacts appear enriched towards chromosome ends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F4BDE-BA93-44DD-9242-17C9982D2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B7840B-A646-D247-A3B0-1D891901B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28289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FE812-D0B0-185A-9FD4-4B020B741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0A8D84-BFE4-4874-3E09-CE1D07C19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731246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Ashley Nichols"/>
          <p:cNvSpPr txBox="1"/>
          <p:nvPr/>
        </p:nvSpPr>
        <p:spPr>
          <a:xfrm>
            <a:off x="21080445" y="13064943"/>
            <a:ext cx="311266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36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Ashley Nichols</a:t>
            </a:r>
          </a:p>
        </p:txBody>
      </p:sp>
      <p:pic>
        <p:nvPicPr>
          <p:cNvPr id="36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6402" y="10345260"/>
            <a:ext cx="2667001" cy="2667001"/>
          </a:xfrm>
          <a:prstGeom prst="rect">
            <a:avLst/>
          </a:prstGeom>
          <a:ln w="12700">
            <a:miter lim="400000"/>
          </a:ln>
          <a:effectLst>
            <a:outerShdw blurRad="190500" dist="109222" dir="5400000" rotWithShape="0">
              <a:srgbClr val="000000"/>
            </a:outerShdw>
          </a:effectLst>
        </p:spPr>
      </p:pic>
      <p:pic>
        <p:nvPicPr>
          <p:cNvPr id="361" name="Line Line" descr="Line Lin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819003" y="11370556"/>
            <a:ext cx="1453861" cy="616410"/>
          </a:xfrm>
          <a:prstGeom prst="rect">
            <a:avLst/>
          </a:prstGeom>
        </p:spPr>
      </p:pic>
      <p:sp>
        <p:nvSpPr>
          <p:cNvPr id="363" name="BRD4 inhibition increases ecDNA micronucleation"/>
          <p:cNvSpPr txBox="1"/>
          <p:nvPr/>
        </p:nvSpPr>
        <p:spPr>
          <a:xfrm>
            <a:off x="3348363" y="11323160"/>
            <a:ext cx="12262148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lnSpc>
                <a:spcPct val="120000"/>
              </a:lnSpc>
              <a:defRPr sz="4000" b="1">
                <a:solidFill>
                  <a:srgbClr val="0B246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BRD4 inhibition increases ecDNA micronucleation</a:t>
            </a:r>
          </a:p>
        </p:txBody>
      </p:sp>
      <p:pic>
        <p:nvPicPr>
          <p:cNvPr id="364" name="Line Line" descr="Line Lin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819003" y="12385971"/>
            <a:ext cx="1453861" cy="616409"/>
          </a:xfrm>
          <a:prstGeom prst="rect">
            <a:avLst/>
          </a:prstGeom>
        </p:spPr>
      </p:pic>
      <p:sp>
        <p:nvSpPr>
          <p:cNvPr id="366" name="Segregation of DHFR-amplifying ecDNA not impacted by JQ1"/>
          <p:cNvSpPr txBox="1"/>
          <p:nvPr/>
        </p:nvSpPr>
        <p:spPr>
          <a:xfrm>
            <a:off x="3348363" y="12339013"/>
            <a:ext cx="14998849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lnSpc>
                <a:spcPct val="120000"/>
              </a:lnSpc>
              <a:defRPr sz="4000" b="1" i="1">
                <a:solidFill>
                  <a:srgbClr val="0B2465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i="0"/>
              <a:t>Segregation of </a:t>
            </a:r>
            <a:r>
              <a:t>DHFR</a:t>
            </a:r>
            <a:r>
              <a:rPr i="0"/>
              <a:t>-amplifying ecDNA not impacted by JQ1 </a:t>
            </a:r>
          </a:p>
        </p:txBody>
      </p:sp>
      <p:sp>
        <p:nvSpPr>
          <p:cNvPr id="367" name="BRD4 inhibition drives mis-segregation of MYC-amplifying ecDNA"/>
          <p:cNvSpPr txBox="1"/>
          <p:nvPr/>
        </p:nvSpPr>
        <p:spPr>
          <a:xfrm>
            <a:off x="158542" y="259760"/>
            <a:ext cx="18023348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BRD4 inhibition drives mis-segregation of </a:t>
            </a:r>
            <a:r>
              <a:rPr i="1"/>
              <a:t>MYC</a:t>
            </a:r>
            <a:r>
              <a:t>-amplifying ecDNA</a:t>
            </a:r>
          </a:p>
        </p:txBody>
      </p:sp>
      <p:pic>
        <p:nvPicPr>
          <p:cNvPr id="368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457" y="2113770"/>
            <a:ext cx="9371275" cy="88577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Picture 11" descr="Picture 11"/>
          <p:cNvPicPr>
            <a:picLocks noChangeAspect="1"/>
          </p:cNvPicPr>
          <p:nvPr/>
        </p:nvPicPr>
        <p:blipFill>
          <a:blip r:embed="rId6"/>
          <a:srcRect l="2655" t="1723"/>
          <a:stretch>
            <a:fillRect/>
          </a:stretch>
        </p:blipFill>
        <p:spPr>
          <a:xfrm>
            <a:off x="11772938" y="3524896"/>
            <a:ext cx="8790210" cy="6362792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Rectangle"/>
          <p:cNvSpPr/>
          <p:nvPr/>
        </p:nvSpPr>
        <p:spPr>
          <a:xfrm>
            <a:off x="11557000" y="3147366"/>
            <a:ext cx="920980" cy="787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7A4E7-46AC-9D93-916C-9E05E8429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4B944A-12FD-2118-7591-20514105E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37704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E6E93-D12B-A752-532B-1B5E37BF4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DE0CCE-C0B5-3E5C-341A-A9E189ED7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03934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65D98-0021-F241-D83A-58DB6693E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806979-D6CB-84D7-D40D-0474D56FB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704076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1F3A3-F4D9-376A-B7A2-15C95D148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4C8314-7939-4993-902C-57D8FC812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83211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36705-B157-DE92-9EC3-CCBC9FC36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CFD84A-7E6E-16AD-5194-72E72F792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0"/>
            <a:ext cx="24201120" cy="1361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249496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73EE4F0-C9EE-4178-9F9F-57EB403E4918}"/>
              </a:ext>
            </a:extLst>
          </p:cNvPr>
          <p:cNvSpPr>
            <a:spLocks noGrp="1"/>
          </p:cNvSpPr>
          <p:nvPr/>
        </p:nvSpPr>
        <p:spPr>
          <a:xfrm>
            <a:off x="228600" y="266700"/>
            <a:ext cx="2371725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defRPr>
            </a:pPr>
            <a:r>
              <a:rPr sz="4500" b="1">
                <a:solidFill>
                  <a:srgbClr val="0B2465"/>
                </a:solidFill>
                <a:latin typeface="Helvetica"/>
                <a:ea typeface="Helvetica"/>
                <a:cs typeface="Helvetica"/>
              </a:rPr>
              <a:t>Chromosome inheritance connects cell biology to genome change</a:t>
            </a:r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597D3763-C5C5-40C1-B823-06489B0E157C}"/>
              </a:ext>
            </a:extLst>
          </p:cNvPr>
          <p:cNvSpPr>
            <a:spLocks noGrp="1"/>
          </p:cNvSpPr>
          <p:nvPr/>
        </p:nvSpPr>
        <p:spPr>
          <a:xfrm>
            <a:off x="1000125" y="2619375"/>
            <a:ext cx="22098000" cy="161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5250" b="1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5250" b="1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Segregation changes which DNA a daughter receives.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B972A7CB-BA9D-4AD6-A533-E1C90A51F486}"/>
              </a:ext>
            </a:extLst>
          </p:cNvPr>
          <p:cNvSpPr>
            <a:spLocks noGrp="1"/>
          </p:cNvSpPr>
          <p:nvPr/>
        </p:nvSpPr>
        <p:spPr>
          <a:xfrm>
            <a:off x="1000125" y="6000750"/>
            <a:ext cx="2209800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875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875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Compartmentalization changes what happens to that DNA.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A1ACDCE3-1F35-4751-8B8F-61031F19FE4F}"/>
              </a:ext>
            </a:extLst>
          </p:cNvPr>
          <p:cNvSpPr>
            <a:spLocks noGrp="1"/>
          </p:cNvSpPr>
          <p:nvPr/>
        </p:nvSpPr>
        <p:spPr>
          <a:xfrm>
            <a:off x="1000125" y="9620250"/>
            <a:ext cx="2209800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650" b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r>
              <a:rPr sz="4650" b="0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Survival and growth shape the genomes we eventually observe.</a:t>
            </a:r>
          </a:p>
        </p:txBody>
      </p:sp>
    </p:spTree>
    <p:extLst>
      <p:ext uri="{BB962C8B-B14F-4D97-AF65-F5344CB8AC3E}">
        <p14:creationId xmlns:p14="http://schemas.microsoft.com/office/powerpoint/2010/main" val="97203223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780</Words>
  <Application>Microsoft Macintosh PowerPoint</Application>
  <DocSecurity>0</DocSecurity>
  <PresentationFormat>Custom</PresentationFormat>
  <Paragraphs>116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Arial</vt:lpstr>
      <vt:lpstr>Calibri</vt:lpstr>
      <vt:lpstr>Helvetica</vt:lpstr>
      <vt:lpstr>Helvetica Neue</vt:lpstr>
      <vt:lpstr>Helvetica Neue Light</vt:lpstr>
      <vt:lpstr>Helvetica Neue Medium</vt:lpstr>
      <vt:lpstr>Helvetica Neue Thin</vt:lpstr>
      <vt:lpstr>ChatGPT</vt:lpstr>
      <vt:lpstr>21_BasicWhite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Maciejowski, John</cp:lastModifiedBy>
  <cp:revision>37</cp:revision>
  <dcterms:created xsi:type="dcterms:W3CDTF">2026-09-16T19:49:21Z</dcterms:created>
  <dcterms:modified xsi:type="dcterms:W3CDTF">2026-09-17T17:20:08Z</dcterms:modified>
</cp:coreProperties>
</file>